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73" r:id="rId4"/>
    <p:sldId id="257" r:id="rId5"/>
    <p:sldId id="258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7"/>
    <p:restoredTop sz="84259"/>
  </p:normalViewPr>
  <p:slideViewPr>
    <p:cSldViewPr snapToGrid="0" snapToObjects="1">
      <p:cViewPr>
        <p:scale>
          <a:sx n="101" d="100"/>
          <a:sy n="101" d="100"/>
        </p:scale>
        <p:origin x="91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75413-659B-5343-9E5C-55307A8CCA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33C9C-1C2E-E847-AD26-F0C51C73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constrain becomes part of the objective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Minus because the direction of the constraint is greater or equal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bunch of new variables, vector alpha </a:t>
            </a:r>
            <a:r>
              <a:rPr lang="en-US" dirty="0">
                <a:sym typeface="Wingdings" pitchFamily="2" charset="2"/>
              </a:rPr>
              <a:t> There is a </a:t>
            </a:r>
            <a:r>
              <a:rPr lang="en-US" dirty="0" err="1">
                <a:sym typeface="Wingdings" pitchFamily="2" charset="2"/>
              </a:rPr>
              <a:t>Lagrangian</a:t>
            </a:r>
            <a:r>
              <a:rPr lang="en-US" dirty="0">
                <a:sym typeface="Wingdings" pitchFamily="2" charset="2"/>
              </a:rPr>
              <a:t> multiplier for every data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What we are </a:t>
            </a:r>
            <a:r>
              <a:rPr lang="en-US" dirty="0" err="1">
                <a:sym typeface="Wingdings" pitchFamily="2" charset="2"/>
              </a:rPr>
              <a:t>miniming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w.r.t</a:t>
            </a:r>
            <a:r>
              <a:rPr lang="en-US" dirty="0">
                <a:sym typeface="Wingdings" pitchFamily="2" charset="2"/>
              </a:rPr>
              <a:t>.? W and 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The interesting part, is that we are actually </a:t>
            </a:r>
            <a:r>
              <a:rPr lang="en-US" dirty="0" err="1">
                <a:sym typeface="Wingdings" pitchFamily="2" charset="2"/>
              </a:rPr>
              <a:t>maximzing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w.r.t</a:t>
            </a:r>
            <a:r>
              <a:rPr lang="en-US" dirty="0">
                <a:sym typeface="Wingdings" pitchFamily="2" charset="2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C9C-1C2E-E847-AD26-F0C51C7389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46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C9C-1C2E-E847-AD26-F0C51C7389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matrix get passed to a software package called quadratic programming</a:t>
            </a:r>
          </a:p>
          <a:p>
            <a:endParaRPr lang="en-US" dirty="0"/>
          </a:p>
          <a:p>
            <a:r>
              <a:rPr lang="en-US" dirty="0"/>
              <a:t>Alphas are the parameters to learn, what you are passing to QP are the coefficients of 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33C9C-1C2E-E847-AD26-F0C51C7389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2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08DD-9EA5-A940-A56A-C2D58363B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BB054-E519-8B4A-A784-A80D17D5B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8EBC-E85D-5E49-BE18-FDD64C53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F8FD6-B989-4446-9B47-6CF12C6350AD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980EA-CCAC-E148-8F16-3918304D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4C3A7-8BB9-C24D-AED5-8B792408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879-A0D7-1B41-A7A1-1A4C3C0A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90EC8-1148-5648-8341-80E7DC66C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B48F-399B-8C44-B92D-F33D7F78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F3A-5694-D747-8A64-B2D74AA0D53D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2D4E1-BD90-EC4C-B82A-0ED2BFD8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E6ABD-5D15-8249-8FFA-EB2D681F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8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32972-4502-BA47-99EE-363C743F4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A87DA-6312-F242-BEBC-C3960D1F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AC65F-9F25-FC4B-8987-3AD48B17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D505-B8B0-6042-9C9F-F3E30C2AA8C8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3034D-431E-A646-907C-E48199BE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011F-13E1-4548-8A81-A1BCE6EF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4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1C04-D9A1-3549-B344-DD327834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2F89-03BA-5046-B07A-15C572AE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830A-2048-B148-AC8D-8E061023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74696-DCD2-9D43-9DC8-1BF697C4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ECF6E-D4FC-2144-9E4B-0EFFCC34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5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373A-DAEB-9443-B61B-E8210288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AEA76-91F2-F941-A6B7-5B0B24BC5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F6241-0D49-E644-9D40-CCFD575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1591F-4915-BE41-8E5A-7EC395EEBA0F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8174-D500-254F-8B6C-3D0C4F66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AF7E1-7081-AE4A-8EEC-085C4C2C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0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014F-C002-9044-B076-CA2670A3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C81B-17DA-DB41-93CB-1C748368E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51BFD-8915-5A41-8042-7CA26B232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FF163-7FC5-5543-A375-53048F4C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1C14-D5D8-CA49-89A3-3074B814C59C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4C86-31BD-0943-BAD4-95C8EE7D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DD4EE-BFA9-124C-8FDE-963732DA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0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A3A2-E9C3-524A-AAE2-390D2DC8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1A2BE-E765-954C-B6CC-E9C77CBD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0C8E-2481-0042-ABF4-484DB93F0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DF84F-D4E1-264B-A5CA-A412EB672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69C66-56D8-8641-AE00-D4310C2F6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7965C-3EE7-814D-AE29-7075DB3C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8D01-E614-1D47-A712-799915BB0E20}" type="datetime1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82224-E5AC-054F-BDF7-B80661C6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D405F-CE2D-2F44-80CE-24A5AADB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D9F4-DE58-234D-A6A8-AA259F3C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FDE1D-A8FA-264F-AC51-B1F831A3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796A-4509-BA4E-A123-227F15B763FD}" type="datetime1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F199C-E034-BE41-A7F6-EE1B5FB7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FF4F1-B46E-D643-AE61-8412ABEC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0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6AC4E-073A-3A4B-9D19-CCDB6E09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F217-DBCB-9745-AED4-D3532AA30908}" type="datetime1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AE2EF-4498-694B-8E7E-4C60679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863BC-BBF8-9340-B167-F48F8F1E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1A84-AF3E-CF42-B09C-69D90112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3AF-565A-0B4C-8A9A-DDFC7EE4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97814-F854-814C-A03F-ADE60827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B4D58-3F44-6145-9030-C0A0DA68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DB3D-FC9B-9B45-8E86-EA8C50041C8D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81EE3-4B3C-C845-9580-C3242B3E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34C25-3B0F-7142-BD91-9B05EF1B0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F807-D146-F149-8170-77051B0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4873D-9D33-764D-A479-6754874CD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5E171-7490-3942-9DE5-B630177E8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BA239-579B-6649-A5DE-1A0E67FB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E1F4-BBB7-0540-BC87-DB160265062B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4D0C4-B650-A64C-A5BA-EF476B3E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973A0-0FDA-424B-8221-C2D8DBB4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9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8B1B0-2D73-E242-8913-27058907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63A9E-6917-8648-BD46-A0B3B6434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7B0F-7766-D649-8582-CD5A6755C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E1711-D9D3-644F-B512-773CAB34D1D8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05884-C6B2-0345-85EB-BAD8A4BAF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6555-6976-CB47-8597-ECD1F7522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E971-4B8A-9947-9682-940F2F5B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image" Target="../media/image1.tiff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1.tiff"/><Relationship Id="rId21" Type="http://schemas.openxmlformats.org/officeDocument/2006/relationships/hyperlink" Target="https://cs.stanford.edu/people/davidknowles/lagrangian_duality.pdf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4.png"/><Relationship Id="rId10" Type="http://schemas.openxmlformats.org/officeDocument/2006/relationships/image" Target="../media/image88.png"/><Relationship Id="rId19" Type="http://schemas.openxmlformats.org/officeDocument/2006/relationships/image" Target="../media/image9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.tiff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tiff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.tiff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tiff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DF6F-6053-F24F-B4F6-D46C897F5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22: 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E1F1D-11C1-0F4E-B357-2A832EE24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FA1F-5ED2-BB4E-8045-19C6C65E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C346-2DE1-3E47-B99D-81EC21FBB4A8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1F162-4AEB-1D45-8C92-74239E36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84C78-D04F-2E47-AD81-F58D2D4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D1526-12A1-2745-8322-33E86857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76239-2B0D-E44B-B473-37CAC45B1CC0}"/>
              </a:ext>
            </a:extLst>
          </p:cNvPr>
          <p:cNvSpPr txBox="1"/>
          <p:nvPr/>
        </p:nvSpPr>
        <p:spPr>
          <a:xfrm>
            <a:off x="6467302" y="5827222"/>
            <a:ext cx="5247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Slides inspired by Learning From Data (</a:t>
            </a:r>
            <a:r>
              <a:rPr lang="en-US" sz="1400" dirty="0" err="1">
                <a:solidFill>
                  <a:schemeClr val="accent3"/>
                </a:solidFill>
              </a:rPr>
              <a:t>CalTech</a:t>
            </a:r>
            <a:r>
              <a:rPr lang="en-US" sz="1400" dirty="0">
                <a:solidFill>
                  <a:schemeClr val="accent3"/>
                </a:solidFill>
              </a:rPr>
              <a:t>), </a:t>
            </a:r>
            <a:r>
              <a:rPr lang="en-US" sz="1400" dirty="0" err="1">
                <a:solidFill>
                  <a:schemeClr val="accent3"/>
                </a:solidFill>
              </a:rPr>
              <a:t>Yaser</a:t>
            </a:r>
            <a:r>
              <a:rPr lang="en-US" sz="1400" dirty="0">
                <a:solidFill>
                  <a:schemeClr val="accent3"/>
                </a:solidFill>
              </a:rPr>
              <a:t> S. Abu-Mostafa</a:t>
            </a:r>
          </a:p>
        </p:txBody>
      </p:sp>
    </p:spTree>
    <p:extLst>
      <p:ext uri="{BB962C8B-B14F-4D97-AF65-F5344CB8AC3E}">
        <p14:creationId xmlns:p14="http://schemas.microsoft.com/office/powerpoint/2010/main" val="9734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BB9E4-F6C8-284E-949E-9815C13E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BA59-EEA8-A740-9BDC-8734FBF5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7916-FFE7-7249-AC38-D1ED1CFC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F8F0E2-B0A5-B94C-84AE-D3864DA7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1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Distance between a point and a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C7CE7-51F5-1E49-930D-47BCAC49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60F75B7-E124-FA40-983A-6B0DDB23CC5D}"/>
              </a:ext>
            </a:extLst>
          </p:cNvPr>
          <p:cNvSpPr/>
          <p:nvPr/>
        </p:nvSpPr>
        <p:spPr>
          <a:xfrm>
            <a:off x="6455320" y="2515366"/>
            <a:ext cx="4898480" cy="1347167"/>
          </a:xfrm>
          <a:prstGeom prst="parallelogram">
            <a:avLst>
              <a:gd name="adj" fmla="val 99380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B58C26-E36A-B246-ABC1-8278EE6F1411}"/>
              </a:ext>
            </a:extLst>
          </p:cNvPr>
          <p:cNvSpPr/>
          <p:nvPr/>
        </p:nvSpPr>
        <p:spPr>
          <a:xfrm>
            <a:off x="8453736" y="3277677"/>
            <a:ext cx="106136" cy="10613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2B1421-ECE6-904E-9674-5321150179B6}"/>
              </a:ext>
            </a:extLst>
          </p:cNvPr>
          <p:cNvCxnSpPr/>
          <p:nvPr/>
        </p:nvCxnSpPr>
        <p:spPr>
          <a:xfrm flipV="1">
            <a:off x="8506804" y="2256376"/>
            <a:ext cx="0" cy="102130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1B2DE7-FFBA-214B-829B-4BC57E02B1BF}"/>
                  </a:ext>
                </a:extLst>
              </p:cNvPr>
              <p:cNvSpPr txBox="1"/>
              <p:nvPr/>
            </p:nvSpPr>
            <p:spPr>
              <a:xfrm>
                <a:off x="8218714" y="2178405"/>
                <a:ext cx="2048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1B2DE7-FFBA-214B-829B-4BC57E02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14" y="2178405"/>
                <a:ext cx="204800" cy="246221"/>
              </a:xfrm>
              <a:prstGeom prst="rect">
                <a:avLst/>
              </a:prstGeom>
              <a:blipFill>
                <a:blip r:embed="rId3"/>
                <a:stretch>
                  <a:fillRect l="-5882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0428C9-2D6A-4A48-9AFF-448A0E923B6F}"/>
                  </a:ext>
                </a:extLst>
              </p:cNvPr>
              <p:cNvSpPr/>
              <p:nvPr/>
            </p:nvSpPr>
            <p:spPr>
              <a:xfrm>
                <a:off x="9222967" y="991062"/>
                <a:ext cx="542969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0428C9-2D6A-4A48-9AFF-448A0E923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967" y="991062"/>
                <a:ext cx="542969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36368A4-6DDD-F449-9AA2-00A05BD52628}"/>
              </a:ext>
            </a:extLst>
          </p:cNvPr>
          <p:cNvSpPr/>
          <p:nvPr/>
        </p:nvSpPr>
        <p:spPr>
          <a:xfrm>
            <a:off x="9111388" y="1401406"/>
            <a:ext cx="106136" cy="1061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554006-8974-534F-B05E-E5983D75B52D}"/>
                  </a:ext>
                </a:extLst>
              </p:cNvPr>
              <p:cNvSpPr txBox="1"/>
              <p:nvPr/>
            </p:nvSpPr>
            <p:spPr>
              <a:xfrm>
                <a:off x="838200" y="1280067"/>
                <a:ext cx="561410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Compute the distance between any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and the plane: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554006-8974-534F-B05E-E5983D75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0067"/>
                <a:ext cx="5614101" cy="348813"/>
              </a:xfrm>
              <a:prstGeom prst="rect">
                <a:avLst/>
              </a:prstGeom>
              <a:blipFill>
                <a:blip r:embed="rId5"/>
                <a:stretch>
                  <a:fillRect l="-45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0FD86D-3374-534D-A2A7-3BAFF913B37C}"/>
                  </a:ext>
                </a:extLst>
              </p:cNvPr>
              <p:cNvSpPr txBox="1"/>
              <p:nvPr/>
            </p:nvSpPr>
            <p:spPr>
              <a:xfrm>
                <a:off x="838200" y="1700633"/>
                <a:ext cx="26936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Take any point </a:t>
                </a:r>
                <a:r>
                  <a:rPr lang="en-US" sz="1600" b="1" dirty="0"/>
                  <a:t>on</a:t>
                </a:r>
                <a:r>
                  <a:rPr lang="en-US" sz="1600" dirty="0"/>
                  <a:t> the plane,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0FD86D-3374-534D-A2A7-3BAFF91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0633"/>
                <a:ext cx="2693686" cy="338554"/>
              </a:xfrm>
              <a:prstGeom prst="rect">
                <a:avLst/>
              </a:prstGeom>
              <a:blipFill>
                <a:blip r:embed="rId6"/>
                <a:stretch>
                  <a:fillRect l="-93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7D6DFE-549E-1947-8A5F-F6C7AC2FF1CD}"/>
                  </a:ext>
                </a:extLst>
              </p:cNvPr>
              <p:cNvSpPr txBox="1"/>
              <p:nvPr/>
            </p:nvSpPr>
            <p:spPr>
              <a:xfrm>
                <a:off x="838200" y="2110940"/>
                <a:ext cx="358239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Compute the projection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7D6DFE-549E-1947-8A5F-F6C7AC2F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0940"/>
                <a:ext cx="3582391" cy="348813"/>
              </a:xfrm>
              <a:prstGeom prst="rect">
                <a:avLst/>
              </a:prstGeom>
              <a:blipFill>
                <a:blip r:embed="rId7"/>
                <a:stretch>
                  <a:fillRect l="-707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04FD9E-92DA-3E46-8A40-CF563CCFA2D2}"/>
                  </a:ext>
                </a:extLst>
              </p:cNvPr>
              <p:cNvSpPr txBox="1"/>
              <p:nvPr/>
            </p:nvSpPr>
            <p:spPr>
              <a:xfrm>
                <a:off x="838200" y="2761969"/>
                <a:ext cx="2651367" cy="465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Distance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04FD9E-92DA-3E46-8A40-CF563CCFA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61969"/>
                <a:ext cx="2651367" cy="465384"/>
              </a:xfrm>
              <a:prstGeom prst="rect">
                <a:avLst/>
              </a:prstGeom>
              <a:blipFill>
                <a:blip r:embed="rId8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B88F98-9877-2D46-A408-118DB24D6BE5}"/>
                  </a:ext>
                </a:extLst>
              </p:cNvPr>
              <p:cNvSpPr txBox="1"/>
              <p:nvPr/>
            </p:nvSpPr>
            <p:spPr>
              <a:xfrm>
                <a:off x="835353" y="4770156"/>
                <a:ext cx="4588328" cy="59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is a special point,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, i.e. the nearest point to the plane?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B88F98-9877-2D46-A408-118DB24D6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3" y="4770156"/>
                <a:ext cx="4588328" cy="595035"/>
              </a:xfrm>
              <a:prstGeom prst="rect">
                <a:avLst/>
              </a:prstGeom>
              <a:blipFill>
                <a:blip r:embed="rId9"/>
                <a:stretch>
                  <a:fillRect l="-552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60F8369-51D2-8249-A848-6CA5D4129835}"/>
              </a:ext>
            </a:extLst>
          </p:cNvPr>
          <p:cNvSpPr txBox="1"/>
          <p:nvPr/>
        </p:nvSpPr>
        <p:spPr>
          <a:xfrm>
            <a:off x="835353" y="55762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Distance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E3DF06-8B7F-4E41-9AF6-88C419DD529C}"/>
                  </a:ext>
                </a:extLst>
              </p:cNvPr>
              <p:cNvSpPr/>
              <p:nvPr/>
            </p:nvSpPr>
            <p:spPr>
              <a:xfrm>
                <a:off x="1548478" y="3435469"/>
                <a:ext cx="295016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E3DF06-8B7F-4E41-9AF6-88C419DD5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78" y="3435469"/>
                <a:ext cx="2950167" cy="5879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FC43C5-0526-204B-957E-CB00A8646ADC}"/>
                  </a:ext>
                </a:extLst>
              </p:cNvPr>
              <p:cNvSpPr/>
              <p:nvPr/>
            </p:nvSpPr>
            <p:spPr>
              <a:xfrm>
                <a:off x="8250325" y="3410417"/>
                <a:ext cx="3463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FC43C5-0526-204B-957E-CB00A8646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25" y="3410417"/>
                <a:ext cx="34637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A2CEFF-6645-1443-918C-EB7DB1F767FD}"/>
              </a:ext>
            </a:extLst>
          </p:cNvPr>
          <p:cNvCxnSpPr>
            <a:cxnSpLocks/>
          </p:cNvCxnSpPr>
          <p:nvPr/>
        </p:nvCxnSpPr>
        <p:spPr>
          <a:xfrm flipV="1">
            <a:off x="8517160" y="1491238"/>
            <a:ext cx="620127" cy="17856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81E344-A218-534D-9367-09C7A0A4A1F5}"/>
                  </a:ext>
                </a:extLst>
              </p:cNvPr>
              <p:cNvSpPr/>
              <p:nvPr/>
            </p:nvSpPr>
            <p:spPr>
              <a:xfrm>
                <a:off x="9180360" y="1299054"/>
                <a:ext cx="580672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81E344-A218-534D-9367-09C7A0A4A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360" y="1299054"/>
                <a:ext cx="580672" cy="348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30DC0081-98E7-5A42-AACC-53122DCB17A0}"/>
              </a:ext>
            </a:extLst>
          </p:cNvPr>
          <p:cNvSpPr/>
          <p:nvPr/>
        </p:nvSpPr>
        <p:spPr>
          <a:xfrm rot="16200000">
            <a:off x="3859948" y="3678883"/>
            <a:ext cx="167294" cy="70588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557477-A462-4D48-8931-D7C4DFAE789B}"/>
                  </a:ext>
                </a:extLst>
              </p:cNvPr>
              <p:cNvSpPr txBox="1"/>
              <p:nvPr/>
            </p:nvSpPr>
            <p:spPr>
              <a:xfrm>
                <a:off x="2794434" y="4205960"/>
                <a:ext cx="2171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 because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is on the plane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557477-A462-4D48-8931-D7C4DFAE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434" y="4205960"/>
                <a:ext cx="2171557" cy="307777"/>
              </a:xfrm>
              <a:prstGeom prst="rect">
                <a:avLst/>
              </a:prstGeom>
              <a:blipFill>
                <a:blip r:embed="rId14"/>
                <a:stretch>
                  <a:fillRect l="-58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B21A0BC-1D55-D84F-9287-1883EE3A5D02}"/>
                  </a:ext>
                </a:extLst>
              </p:cNvPr>
              <p:cNvSpPr/>
              <p:nvPr/>
            </p:nvSpPr>
            <p:spPr>
              <a:xfrm>
                <a:off x="1805339" y="5454317"/>
                <a:ext cx="1960408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B21A0BC-1D55-D84F-9287-1883EE3A5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39" y="5454317"/>
                <a:ext cx="1960408" cy="5879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68E4918D-56E7-CF48-9E6B-F9B82997F3CB}"/>
              </a:ext>
            </a:extLst>
          </p:cNvPr>
          <p:cNvSpPr/>
          <p:nvPr/>
        </p:nvSpPr>
        <p:spPr>
          <a:xfrm rot="16200000">
            <a:off x="3020709" y="5584066"/>
            <a:ext cx="176799" cy="8992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C1116-F7D3-3244-8AA5-6E4AE361BBDC}"/>
              </a:ext>
            </a:extLst>
          </p:cNvPr>
          <p:cNvSpPr txBox="1"/>
          <p:nvPr/>
        </p:nvSpPr>
        <p:spPr>
          <a:xfrm>
            <a:off x="2659491" y="6203064"/>
            <a:ext cx="193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=1 due to the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2F3F2C-A736-9B46-8768-CF085189B266}"/>
                  </a:ext>
                </a:extLst>
              </p:cNvPr>
              <p:cNvSpPr/>
              <p:nvPr/>
            </p:nvSpPr>
            <p:spPr>
              <a:xfrm>
                <a:off x="3665943" y="5462481"/>
                <a:ext cx="817339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2F3F2C-A736-9B46-8768-CF085189B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943" y="5462481"/>
                <a:ext cx="817339" cy="5879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310E0E-8DC3-0F4E-983C-EDD343653AC1}"/>
              </a:ext>
            </a:extLst>
          </p:cNvPr>
          <p:cNvSpPr/>
          <p:nvPr/>
        </p:nvSpPr>
        <p:spPr>
          <a:xfrm>
            <a:off x="3868966" y="5338062"/>
            <a:ext cx="727978" cy="8650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0F227E-159F-F347-B1C5-2D1CA1FC2AE6}"/>
              </a:ext>
            </a:extLst>
          </p:cNvPr>
          <p:cNvSpPr txBox="1"/>
          <p:nvPr/>
        </p:nvSpPr>
        <p:spPr>
          <a:xfrm>
            <a:off x="5419330" y="5447397"/>
            <a:ext cx="379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this distance so that the margin is maximized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444075B-2017-A340-92C2-503EEE0FB348}"/>
                  </a:ext>
                </a:extLst>
              </p:cNvPr>
              <p:cNvSpPr/>
              <p:nvPr/>
            </p:nvSpPr>
            <p:spPr>
              <a:xfrm>
                <a:off x="3324521" y="2688765"/>
                <a:ext cx="2192139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444075B-2017-A340-92C2-503EEE0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21" y="2688765"/>
                <a:ext cx="2192139" cy="5879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4DA70D-A239-EE4A-9CCC-5176020E8E5E}"/>
                  </a:ext>
                </a:extLst>
              </p:cNvPr>
              <p:cNvSpPr/>
              <p:nvPr/>
            </p:nvSpPr>
            <p:spPr>
              <a:xfrm>
                <a:off x="4376484" y="3435469"/>
                <a:ext cx="1922706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4DA70D-A239-EE4A-9CCC-5176020E8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84" y="3435469"/>
                <a:ext cx="1922706" cy="5879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C984E5-A4B4-2A41-B0FD-E727E60F1DC7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>
            <a:off x="4596944" y="5770563"/>
            <a:ext cx="82238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33" grpId="0" animBg="1"/>
      <p:bldP spid="34" grpId="0"/>
      <p:bldP spid="35" grpId="0"/>
      <p:bldP spid="36" grpId="0" animBg="1"/>
      <p:bldP spid="37" grpId="0"/>
      <p:bldP spid="38" grpId="0"/>
      <p:bldP spid="40" grpId="0" animBg="1"/>
      <p:bldP spid="41" grpId="0"/>
      <p:bldP spid="2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DEEA-BDB2-C34F-BA73-07CBAD2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65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9B3B-C0F1-4B40-B869-A1FEBB4B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CFEA-2872-664F-A9CB-FFE23242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1062C-02E2-094D-8E35-BE2E751F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413F-C6AE-A043-A09E-B2654B13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4DF25-3800-E84C-9366-E19B7787883E}"/>
              </a:ext>
            </a:extLst>
          </p:cNvPr>
          <p:cNvSpPr txBox="1"/>
          <p:nvPr/>
        </p:nvSpPr>
        <p:spPr>
          <a:xfrm>
            <a:off x="838200" y="1930635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D11BB6-14D1-3340-837F-CC980F33AF08}"/>
                  </a:ext>
                </a:extLst>
              </p:cNvPr>
              <p:cNvSpPr/>
              <p:nvPr/>
            </p:nvSpPr>
            <p:spPr>
              <a:xfrm>
                <a:off x="1919650" y="1790340"/>
                <a:ext cx="658385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D11BB6-14D1-3340-837F-CC980F33A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50" y="1790340"/>
                <a:ext cx="658385" cy="649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81D0185-21E1-4D47-9C0A-24755F3E5938}"/>
              </a:ext>
            </a:extLst>
          </p:cNvPr>
          <p:cNvSpPr txBox="1"/>
          <p:nvPr/>
        </p:nvSpPr>
        <p:spPr>
          <a:xfrm>
            <a:off x="838200" y="2795189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487A3-A26B-C540-83EC-6012B6872290}"/>
                  </a:ext>
                </a:extLst>
              </p:cNvPr>
              <p:cNvSpPr txBox="1"/>
              <p:nvPr/>
            </p:nvSpPr>
            <p:spPr>
              <a:xfrm>
                <a:off x="2026103" y="2795189"/>
                <a:ext cx="2279855" cy="385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B487A3-A26B-C540-83EC-6012B6872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103" y="2795189"/>
                <a:ext cx="2279855" cy="385618"/>
              </a:xfrm>
              <a:prstGeom prst="rect">
                <a:avLst/>
              </a:prstGeom>
              <a:blipFill>
                <a:blip r:embed="rId4"/>
                <a:stretch>
                  <a:fillRect l="-1667" r="-166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95E982-C6F3-2A4B-A06B-7AF68793DADF}"/>
                  </a:ext>
                </a:extLst>
              </p:cNvPr>
              <p:cNvSpPr txBox="1"/>
              <p:nvPr/>
            </p:nvSpPr>
            <p:spPr>
              <a:xfrm>
                <a:off x="1197427" y="3596179"/>
                <a:ext cx="3597716" cy="374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95E982-C6F3-2A4B-A06B-7AF68793D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7" y="3596179"/>
                <a:ext cx="3597716" cy="374974"/>
              </a:xfrm>
              <a:prstGeom prst="rect">
                <a:avLst/>
              </a:prstGeom>
              <a:blipFill>
                <a:blip r:embed="rId5"/>
                <a:stretch>
                  <a:fillRect l="-70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B168CB52-0A4E-9349-9AA2-24CF0D7B02C1}"/>
              </a:ext>
            </a:extLst>
          </p:cNvPr>
          <p:cNvSpPr/>
          <p:nvPr/>
        </p:nvSpPr>
        <p:spPr>
          <a:xfrm>
            <a:off x="5463688" y="2795189"/>
            <a:ext cx="465365" cy="29420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3452A-D9A3-3348-BCAA-DAD3F3786203}"/>
              </a:ext>
            </a:extLst>
          </p:cNvPr>
          <p:cNvSpPr txBox="1"/>
          <p:nvPr/>
        </p:nvSpPr>
        <p:spPr>
          <a:xfrm>
            <a:off x="6522686" y="1930635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AE624-0169-1F47-AD75-5F67BFC5F2CB}"/>
              </a:ext>
            </a:extLst>
          </p:cNvPr>
          <p:cNvSpPr txBox="1"/>
          <p:nvPr/>
        </p:nvSpPr>
        <p:spPr>
          <a:xfrm>
            <a:off x="6522686" y="2795189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0069B8-8D98-2B4C-832B-313868A892CC}"/>
                  </a:ext>
                </a:extLst>
              </p:cNvPr>
              <p:cNvSpPr txBox="1"/>
              <p:nvPr/>
            </p:nvSpPr>
            <p:spPr>
              <a:xfrm>
                <a:off x="7852682" y="2829463"/>
                <a:ext cx="3585340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)≥1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0069B8-8D98-2B4C-832B-313868A89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82" y="2829463"/>
                <a:ext cx="3585340" cy="295594"/>
              </a:xfrm>
              <a:prstGeom prst="rect">
                <a:avLst/>
              </a:prstGeom>
              <a:blipFill>
                <a:blip r:embed="rId6"/>
                <a:stretch>
                  <a:fillRect l="-2113" t="-20833" r="-352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FA70B-3C3E-9442-9ACE-18B62062D969}"/>
                  </a:ext>
                </a:extLst>
              </p:cNvPr>
              <p:cNvSpPr txBox="1"/>
              <p:nvPr/>
            </p:nvSpPr>
            <p:spPr>
              <a:xfrm>
                <a:off x="7803881" y="1855999"/>
                <a:ext cx="69903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DFA70B-3C3E-9442-9ACE-18B62062D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881" y="1855999"/>
                <a:ext cx="699038" cy="518604"/>
              </a:xfrm>
              <a:prstGeom prst="rect">
                <a:avLst/>
              </a:prstGeom>
              <a:blipFill>
                <a:blip r:embed="rId7"/>
                <a:stretch>
                  <a:fillRect l="-5263" t="-2381" r="-175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D5262598-DAB1-6947-AD63-25CB7F04931D}"/>
              </a:ext>
            </a:extLst>
          </p:cNvPr>
          <p:cNvSpPr/>
          <p:nvPr/>
        </p:nvSpPr>
        <p:spPr>
          <a:xfrm>
            <a:off x="7803881" y="3596179"/>
            <a:ext cx="261562" cy="1264056"/>
          </a:xfrm>
          <a:prstGeom prst="leftBrace">
            <a:avLst>
              <a:gd name="adj1" fmla="val 349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5BA5D-3D99-D54C-87AE-06F6C01D1407}"/>
              </a:ext>
            </a:extLst>
          </p:cNvPr>
          <p:cNvSpPr txBox="1"/>
          <p:nvPr/>
        </p:nvSpPr>
        <p:spPr>
          <a:xfrm>
            <a:off x="8153400" y="3460754"/>
            <a:ext cx="3508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points that are nearest to the plane: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67FB0E-0DE5-FF45-8D32-CD3961687CA9}"/>
                  </a:ext>
                </a:extLst>
              </p:cNvPr>
              <p:cNvSpPr/>
              <p:nvPr/>
            </p:nvSpPr>
            <p:spPr>
              <a:xfrm>
                <a:off x="8610600" y="3820635"/>
                <a:ext cx="205434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67FB0E-0DE5-FF45-8D32-CD3961687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820635"/>
                <a:ext cx="2054345" cy="3749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3C21EC0-2FAD-5746-8219-4AB6DE0DCDEB}"/>
              </a:ext>
            </a:extLst>
          </p:cNvPr>
          <p:cNvSpPr txBox="1"/>
          <p:nvPr/>
        </p:nvSpPr>
        <p:spPr>
          <a:xfrm>
            <a:off x="8153400" y="4451895"/>
            <a:ext cx="1582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other points: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AA7ABF-E96A-9744-B519-0927D9407BA6}"/>
                  </a:ext>
                </a:extLst>
              </p:cNvPr>
              <p:cNvSpPr/>
              <p:nvPr/>
            </p:nvSpPr>
            <p:spPr>
              <a:xfrm>
                <a:off x="8610599" y="4860235"/>
                <a:ext cx="205434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AA7ABF-E96A-9744-B519-0927D9407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599" y="4860235"/>
                <a:ext cx="2054345" cy="374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4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3" grpId="0" animBg="1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6256-83F5-F147-9817-1BD83701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2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Solve the constrained 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921FA-28AC-FA45-B9B0-D4F109C9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F0A52-3E73-9D4C-8A0A-E3372E39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FD0B3-2116-4346-9B06-BD855E1C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10AD6-71E2-EC41-87F8-B64C466A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DABC7-EB94-054C-8675-632A0E5C2625}"/>
              </a:ext>
            </a:extLst>
          </p:cNvPr>
          <p:cNvSpPr txBox="1"/>
          <p:nvPr/>
        </p:nvSpPr>
        <p:spPr>
          <a:xfrm>
            <a:off x="838200" y="1457777"/>
            <a:ext cx="2797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Idea: Using </a:t>
            </a:r>
            <a:r>
              <a:rPr lang="en-US" sz="1600" b="1" dirty="0"/>
              <a:t>Lagrange multiplier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C6C11-CBB4-0D42-B900-B10C8ECB87EF}"/>
              </a:ext>
            </a:extLst>
          </p:cNvPr>
          <p:cNvSpPr txBox="1"/>
          <p:nvPr/>
        </p:nvSpPr>
        <p:spPr>
          <a:xfrm>
            <a:off x="838200" y="1972235"/>
            <a:ext cx="1036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Previously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8D64A-467D-9B4D-B000-F5DDF32D9E7E}"/>
              </a:ext>
            </a:extLst>
          </p:cNvPr>
          <p:cNvSpPr txBox="1"/>
          <p:nvPr/>
        </p:nvSpPr>
        <p:spPr>
          <a:xfrm>
            <a:off x="1604683" y="248669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PCA: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18893-ADC7-3D4E-8FE8-9033DD09BC18}"/>
              </a:ext>
            </a:extLst>
          </p:cNvPr>
          <p:cNvSpPr txBox="1"/>
          <p:nvPr/>
        </p:nvSpPr>
        <p:spPr>
          <a:xfrm>
            <a:off x="2770094" y="2486693"/>
            <a:ext cx="2387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Maximize sum of squares: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52F979-AAAD-8349-9002-5A1361CFB443}"/>
                  </a:ext>
                </a:extLst>
              </p:cNvPr>
              <p:cNvSpPr/>
              <p:nvPr/>
            </p:nvSpPr>
            <p:spPr>
              <a:xfrm>
                <a:off x="5347718" y="2364993"/>
                <a:ext cx="1344534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52F979-AAAD-8349-9002-5A1361CFB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718" y="2364993"/>
                <a:ext cx="1344534" cy="554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2AC08F6-C52A-9946-9C04-3F1080833320}"/>
              </a:ext>
            </a:extLst>
          </p:cNvPr>
          <p:cNvSpPr txBox="1"/>
          <p:nvPr/>
        </p:nvSpPr>
        <p:spPr>
          <a:xfrm>
            <a:off x="2841812" y="3281082"/>
            <a:ext cx="200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 to constraint: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98B4F1-1B76-BE4D-AFCF-03790F9172B5}"/>
                  </a:ext>
                </a:extLst>
              </p:cNvPr>
              <p:cNvSpPr/>
              <p:nvPr/>
            </p:nvSpPr>
            <p:spPr>
              <a:xfrm>
                <a:off x="5077552" y="3281082"/>
                <a:ext cx="9520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98B4F1-1B76-BE4D-AFCF-03790F917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552" y="3281082"/>
                <a:ext cx="95205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EC581786-150A-1C47-BD1C-CBE8298FE94A}"/>
              </a:ext>
            </a:extLst>
          </p:cNvPr>
          <p:cNvSpPr/>
          <p:nvPr/>
        </p:nvSpPr>
        <p:spPr>
          <a:xfrm>
            <a:off x="7073153" y="2575331"/>
            <a:ext cx="349624" cy="890417"/>
          </a:xfrm>
          <a:prstGeom prst="rightBrace">
            <a:avLst>
              <a:gd name="adj1" fmla="val 2884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DBA6A-6427-6E42-9F9A-83E228041256}"/>
              </a:ext>
            </a:extLst>
          </p:cNvPr>
          <p:cNvSpPr txBox="1"/>
          <p:nvPr/>
        </p:nvSpPr>
        <p:spPr>
          <a:xfrm>
            <a:off x="7933357" y="2195716"/>
            <a:ext cx="2185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Construct a </a:t>
            </a:r>
            <a:r>
              <a:rPr lang="en-US" sz="1600" dirty="0" err="1"/>
              <a:t>Lagrangian</a:t>
            </a:r>
            <a:r>
              <a:rPr lang="en-US" sz="1600" dirty="0"/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858E28-974C-7B46-A8DA-2645F89B0CC4}"/>
                  </a:ext>
                </a:extLst>
              </p:cNvPr>
              <p:cNvSpPr/>
              <p:nvPr/>
            </p:nvSpPr>
            <p:spPr>
              <a:xfrm>
                <a:off x="7882125" y="2565048"/>
                <a:ext cx="3183051" cy="560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600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858E28-974C-7B46-A8DA-2645F89B0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125" y="2565048"/>
                <a:ext cx="3183051" cy="560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CE7F49-9487-3249-BA60-DA96EF6C1F45}"/>
                  </a:ext>
                </a:extLst>
              </p:cNvPr>
              <p:cNvSpPr txBox="1"/>
              <p:nvPr/>
            </p:nvSpPr>
            <p:spPr>
              <a:xfrm>
                <a:off x="7933357" y="3202853"/>
                <a:ext cx="2407134" cy="454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Then, 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to solve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CE7F49-9487-3249-BA60-DA96EF6C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357" y="3202853"/>
                <a:ext cx="2407134" cy="454355"/>
              </a:xfrm>
              <a:prstGeom prst="rect">
                <a:avLst/>
              </a:prstGeom>
              <a:blipFill>
                <a:blip r:embed="rId6"/>
                <a:stretch>
                  <a:fillRect l="-105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1D3E18-309B-E448-B5D5-CF366E8C37C8}"/>
              </a:ext>
            </a:extLst>
          </p:cNvPr>
          <p:cNvSpPr txBox="1"/>
          <p:nvPr/>
        </p:nvSpPr>
        <p:spPr>
          <a:xfrm>
            <a:off x="349994" y="4094434"/>
            <a:ext cx="22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Mixture of Gaussians: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4998E-4F3F-2B41-905B-5DEC6E8AB740}"/>
              </a:ext>
            </a:extLst>
          </p:cNvPr>
          <p:cNvSpPr txBox="1"/>
          <p:nvPr/>
        </p:nvSpPr>
        <p:spPr>
          <a:xfrm>
            <a:off x="2770094" y="4095633"/>
            <a:ext cx="224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Maximize log-likelihood: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E9697B-49A9-B34E-9452-8ABFBA263C7E}"/>
                  </a:ext>
                </a:extLst>
              </p:cNvPr>
              <p:cNvSpPr/>
              <p:nvPr/>
            </p:nvSpPr>
            <p:spPr>
              <a:xfrm>
                <a:off x="2770094" y="4432988"/>
                <a:ext cx="386958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E9697B-49A9-B34E-9452-8ABFBA263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4" y="4432988"/>
                <a:ext cx="3869585" cy="764505"/>
              </a:xfrm>
              <a:prstGeom prst="rect">
                <a:avLst/>
              </a:prstGeom>
              <a:blipFill>
                <a:blip r:embed="rId7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786562-3C37-8746-9EF7-948DC9450165}"/>
                  </a:ext>
                </a:extLst>
              </p:cNvPr>
              <p:cNvSpPr txBox="1"/>
              <p:nvPr/>
            </p:nvSpPr>
            <p:spPr>
              <a:xfrm>
                <a:off x="2770094" y="5355112"/>
                <a:ext cx="31592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Subject to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786562-3C37-8746-9EF7-948DC9450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94" y="5355112"/>
                <a:ext cx="3159263" cy="338554"/>
              </a:xfrm>
              <a:prstGeom prst="rect">
                <a:avLst/>
              </a:prstGeom>
              <a:blipFill>
                <a:blip r:embed="rId8"/>
                <a:stretch>
                  <a:fillRect l="-800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77337E95-3926-0841-ABD2-FD23DC9B7987}"/>
              </a:ext>
            </a:extLst>
          </p:cNvPr>
          <p:cNvSpPr/>
          <p:nvPr/>
        </p:nvSpPr>
        <p:spPr>
          <a:xfrm>
            <a:off x="7073153" y="4624605"/>
            <a:ext cx="349624" cy="890417"/>
          </a:xfrm>
          <a:prstGeom prst="rightBrace">
            <a:avLst>
              <a:gd name="adj1" fmla="val 2884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2013A-E772-1C4A-B4EF-90527EF0EE71}"/>
              </a:ext>
            </a:extLst>
          </p:cNvPr>
          <p:cNvSpPr txBox="1"/>
          <p:nvPr/>
        </p:nvSpPr>
        <p:spPr>
          <a:xfrm>
            <a:off x="7933357" y="4329259"/>
            <a:ext cx="2185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Construct a </a:t>
            </a:r>
            <a:r>
              <a:rPr lang="en-US" sz="1600" dirty="0" err="1"/>
              <a:t>Lagrangian</a:t>
            </a:r>
            <a:r>
              <a:rPr lang="en-US" sz="1600" dirty="0"/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E7153B-2A1A-A348-A198-2C3AE9A5E062}"/>
                  </a:ext>
                </a:extLst>
              </p:cNvPr>
              <p:cNvSpPr txBox="1"/>
              <p:nvPr/>
            </p:nvSpPr>
            <p:spPr>
              <a:xfrm>
                <a:off x="7935506" y="4775726"/>
                <a:ext cx="3296095" cy="803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E7153B-2A1A-A348-A198-2C3AE9A5E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506" y="4775726"/>
                <a:ext cx="3296095" cy="803618"/>
              </a:xfrm>
              <a:prstGeom prst="rect">
                <a:avLst/>
              </a:prstGeom>
              <a:blipFill>
                <a:blip r:embed="rId9"/>
                <a:stretch>
                  <a:fillRect l="-385" t="-87500" b="-10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77E2F3-5953-044D-9207-56DEDD37466C}"/>
                  </a:ext>
                </a:extLst>
              </p:cNvPr>
              <p:cNvSpPr txBox="1"/>
              <p:nvPr/>
            </p:nvSpPr>
            <p:spPr>
              <a:xfrm>
                <a:off x="7882125" y="5785899"/>
                <a:ext cx="3802259" cy="485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Then, 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to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77E2F3-5953-044D-9207-56DEDD37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125" y="5785899"/>
                <a:ext cx="3802259" cy="485069"/>
              </a:xfrm>
              <a:prstGeom prst="rect">
                <a:avLst/>
              </a:prstGeom>
              <a:blipFill>
                <a:blip r:embed="rId10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251B1AB-D8B9-8646-B5A0-A2C4B312DE08}"/>
              </a:ext>
            </a:extLst>
          </p:cNvPr>
          <p:cNvGrpSpPr/>
          <p:nvPr/>
        </p:nvGrpSpPr>
        <p:grpSpPr>
          <a:xfrm>
            <a:off x="4641583" y="3619636"/>
            <a:ext cx="2781194" cy="2074031"/>
            <a:chOff x="4641583" y="3619636"/>
            <a:chExt cx="2781194" cy="207403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88324-D859-AE4D-83EA-BDC8B601E4CA}"/>
                </a:ext>
              </a:extLst>
            </p:cNvPr>
            <p:cNvCxnSpPr/>
            <p:nvPr/>
          </p:nvCxnSpPr>
          <p:spPr>
            <a:xfrm>
              <a:off x="5157671" y="3619636"/>
              <a:ext cx="87193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086D0D-EB52-104B-998E-7353EFE769FD}"/>
                </a:ext>
              </a:extLst>
            </p:cNvPr>
            <p:cNvCxnSpPr>
              <a:cxnSpLocks/>
            </p:cNvCxnSpPr>
            <p:nvPr/>
          </p:nvCxnSpPr>
          <p:spPr>
            <a:xfrm>
              <a:off x="4641583" y="5693666"/>
              <a:ext cx="111478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D8C3ACE-4E35-7743-A7CC-0BE5C8EDA5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6029608" y="3657208"/>
              <a:ext cx="588429" cy="32827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5E16684-6305-6F49-A18E-989C474035F9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5817326" y="4293263"/>
              <a:ext cx="800711" cy="140040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15BA6B-50B1-7245-9F36-5B735CF40761}"/>
                </a:ext>
              </a:extLst>
            </p:cNvPr>
            <p:cNvSpPr txBox="1"/>
            <p:nvPr/>
          </p:nvSpPr>
          <p:spPr>
            <a:xfrm>
              <a:off x="5813297" y="3985486"/>
              <a:ext cx="1609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Equation constraint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006D06-48E8-6D48-8CDF-A98F3D04AAA4}"/>
              </a:ext>
            </a:extLst>
          </p:cNvPr>
          <p:cNvGrpSpPr/>
          <p:nvPr/>
        </p:nvGrpSpPr>
        <p:grpSpPr>
          <a:xfrm>
            <a:off x="9225708" y="3037441"/>
            <a:ext cx="2966292" cy="2632714"/>
            <a:chOff x="9225708" y="3037441"/>
            <a:chExt cx="2966292" cy="26327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933B909-8399-DB4E-9BAA-29CD95DF0B93}"/>
                </a:ext>
              </a:extLst>
            </p:cNvPr>
            <p:cNvCxnSpPr/>
            <p:nvPr/>
          </p:nvCxnSpPr>
          <p:spPr>
            <a:xfrm>
              <a:off x="9982200" y="3037441"/>
              <a:ext cx="87193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446448-B085-0D4B-93C1-E377D3D7E14F}"/>
                </a:ext>
              </a:extLst>
            </p:cNvPr>
            <p:cNvCxnSpPr>
              <a:cxnSpLocks/>
            </p:cNvCxnSpPr>
            <p:nvPr/>
          </p:nvCxnSpPr>
          <p:spPr>
            <a:xfrm>
              <a:off x="9225708" y="5670155"/>
              <a:ext cx="111478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93C1610-BD42-784D-8CE3-C853B0ED2759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10851071" y="3037441"/>
              <a:ext cx="419692" cy="89806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CD2198F-2363-5C49-9185-E680AAE981BD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10353555" y="4243287"/>
              <a:ext cx="917208" cy="140040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534279-5F34-AD46-BDED-2D0E92E6A41B}"/>
                </a:ext>
              </a:extLst>
            </p:cNvPr>
            <p:cNvSpPr txBox="1"/>
            <p:nvPr/>
          </p:nvSpPr>
          <p:spPr>
            <a:xfrm>
              <a:off x="10349526" y="3935510"/>
              <a:ext cx="1842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Zero form of constrain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5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 animBg="1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5877-4685-A84D-B6F6-61C49F25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A679-830B-4945-B2A9-9E0443C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DEE6-BE3A-1E4A-9E1C-24371577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D09DD-F14F-3241-9946-D679D327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B94364-AA4A-F64F-B6A1-DB69EE50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2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Solve the constrained optimization problem (cont.)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60894-1A27-614A-B5C4-5A9E895057FD}"/>
              </a:ext>
            </a:extLst>
          </p:cNvPr>
          <p:cNvSpPr txBox="1"/>
          <p:nvPr/>
        </p:nvSpPr>
        <p:spPr>
          <a:xfrm>
            <a:off x="687977" y="1519940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SVM, constraint is an </a:t>
            </a:r>
            <a:r>
              <a:rPr lang="en-US" sz="1600" b="1" dirty="0"/>
              <a:t>inequality</a:t>
            </a:r>
            <a:r>
              <a:rPr lang="en-US" sz="1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42045-BE96-A74A-A3C2-49E9B9D3FEEC}"/>
              </a:ext>
            </a:extLst>
          </p:cNvPr>
          <p:cNvSpPr txBox="1"/>
          <p:nvPr/>
        </p:nvSpPr>
        <p:spPr>
          <a:xfrm>
            <a:off x="838200" y="2275627"/>
            <a:ext cx="1034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Maximize: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F7D9A-4035-284E-9205-FDA4A68FDDBD}"/>
              </a:ext>
            </a:extLst>
          </p:cNvPr>
          <p:cNvSpPr txBox="1"/>
          <p:nvPr/>
        </p:nvSpPr>
        <p:spPr>
          <a:xfrm>
            <a:off x="838200" y="3514018"/>
            <a:ext cx="1078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 to: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528345-FFCE-D042-8292-C0E4739BA939}"/>
                  </a:ext>
                </a:extLst>
              </p:cNvPr>
              <p:cNvSpPr txBox="1"/>
              <p:nvPr/>
            </p:nvSpPr>
            <p:spPr>
              <a:xfrm>
                <a:off x="1140585" y="4085595"/>
                <a:ext cx="3183564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)≥1</m:t>
                    </m:r>
                  </m:oMath>
                </a14:m>
                <a:r>
                  <a:rPr lang="en-US" sz="1600" dirty="0"/>
                  <a:t>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528345-FFCE-D042-8292-C0E4739B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85" y="4085595"/>
                <a:ext cx="3183564" cy="262892"/>
              </a:xfrm>
              <a:prstGeom prst="rect">
                <a:avLst/>
              </a:prstGeom>
              <a:blipFill>
                <a:blip r:embed="rId4"/>
                <a:stretch>
                  <a:fillRect l="-1992" t="-19048" r="-797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A0B29-D040-9147-8B9A-24C924AF205F}"/>
                  </a:ext>
                </a:extLst>
              </p:cNvPr>
              <p:cNvSpPr txBox="1"/>
              <p:nvPr/>
            </p:nvSpPr>
            <p:spPr>
              <a:xfrm>
                <a:off x="1575560" y="2822233"/>
                <a:ext cx="62209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DA0B29-D040-9147-8B9A-24C924AF2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560" y="2822233"/>
                <a:ext cx="622093" cy="461024"/>
              </a:xfrm>
              <a:prstGeom prst="rect">
                <a:avLst/>
              </a:prstGeom>
              <a:blipFill>
                <a:blip r:embed="rId5"/>
                <a:stretch>
                  <a:fillRect l="-6000" r="-2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670D237-4289-874D-8E78-8EF1EF8DC324}"/>
              </a:ext>
            </a:extLst>
          </p:cNvPr>
          <p:cNvSpPr/>
          <p:nvPr/>
        </p:nvSpPr>
        <p:spPr>
          <a:xfrm>
            <a:off x="687977" y="2142309"/>
            <a:ext cx="3997234" cy="24209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4AF0E11-EF81-714F-B595-4D279BAC1E2C}"/>
              </a:ext>
            </a:extLst>
          </p:cNvPr>
          <p:cNvSpPr/>
          <p:nvPr/>
        </p:nvSpPr>
        <p:spPr>
          <a:xfrm>
            <a:off x="4834467" y="3158067"/>
            <a:ext cx="448733" cy="3559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30EA-52FB-1B48-8531-C9B3CD89C4B6}"/>
                  </a:ext>
                </a:extLst>
              </p:cNvPr>
              <p:cNvSpPr txBox="1"/>
              <p:nvPr/>
            </p:nvSpPr>
            <p:spPr>
              <a:xfrm>
                <a:off x="8064707" y="2137530"/>
                <a:ext cx="62209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30EA-52FB-1B48-8531-C9B3CD89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07" y="2137530"/>
                <a:ext cx="622093" cy="461024"/>
              </a:xfrm>
              <a:prstGeom prst="rect">
                <a:avLst/>
              </a:prstGeom>
              <a:blipFill>
                <a:blip r:embed="rId6"/>
                <a:stretch>
                  <a:fillRect l="-6000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04C215-9102-9547-9CBB-3B1266BAB69F}"/>
              </a:ext>
            </a:extLst>
          </p:cNvPr>
          <p:cNvSpPr txBox="1"/>
          <p:nvPr/>
        </p:nvSpPr>
        <p:spPr>
          <a:xfrm>
            <a:off x="5561916" y="2190429"/>
            <a:ext cx="1025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Minimize</a:t>
            </a:r>
            <a:r>
              <a:rPr lang="en-US" sz="16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5ECC1-C303-7B4C-8C29-9B69521B973C}"/>
                  </a:ext>
                </a:extLst>
              </p:cNvPr>
              <p:cNvSpPr/>
              <p:nvPr/>
            </p:nvSpPr>
            <p:spPr>
              <a:xfrm>
                <a:off x="9628024" y="2190429"/>
                <a:ext cx="2031518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25ECC1-C303-7B4C-8C29-9B69521B9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024" y="2190429"/>
                <a:ext cx="2031518" cy="374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20DD3-6536-5A4C-8EB0-C7C79D6997F3}"/>
                  </a:ext>
                </a:extLst>
              </p:cNvPr>
              <p:cNvSpPr txBox="1"/>
              <p:nvPr/>
            </p:nvSpPr>
            <p:spPr>
              <a:xfrm>
                <a:off x="9278982" y="2239802"/>
                <a:ext cx="45672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20DD3-6536-5A4C-8EB0-C7C79D6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982" y="2239802"/>
                <a:ext cx="456728" cy="256480"/>
              </a:xfrm>
              <a:prstGeom prst="rect">
                <a:avLst/>
              </a:prstGeom>
              <a:blipFill>
                <a:blip r:embed="rId8"/>
                <a:stretch>
                  <a:fillRect l="-5405" r="-1351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53C53C-BD5E-934F-9C6A-2A9EC45ED8CC}"/>
                  </a:ext>
                </a:extLst>
              </p:cNvPr>
              <p:cNvSpPr/>
              <p:nvPr/>
            </p:nvSpPr>
            <p:spPr>
              <a:xfrm>
                <a:off x="11415042" y="2190429"/>
                <a:ext cx="3161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53C53C-BD5E-934F-9C6A-2A9EC45E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042" y="2190429"/>
                <a:ext cx="316112" cy="33855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C64A6E-A864-9F42-BF67-8EB5278B1ACC}"/>
                  </a:ext>
                </a:extLst>
              </p:cNvPr>
              <p:cNvSpPr txBox="1"/>
              <p:nvPr/>
            </p:nvSpPr>
            <p:spPr>
              <a:xfrm>
                <a:off x="8686800" y="1999799"/>
                <a:ext cx="8205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C64A6E-A864-9F42-BF67-8EB5278B1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1999799"/>
                <a:ext cx="820546" cy="756233"/>
              </a:xfrm>
              <a:prstGeom prst="rect">
                <a:avLst/>
              </a:prstGeom>
              <a:blipFill>
                <a:blip r:embed="rId10"/>
                <a:stretch>
                  <a:fillRect l="-76923" t="-114754" r="-3384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5D1E46-62A7-3247-B41B-B34FE9881144}"/>
                  </a:ext>
                </a:extLst>
              </p:cNvPr>
              <p:cNvSpPr txBox="1"/>
              <p:nvPr/>
            </p:nvSpPr>
            <p:spPr>
              <a:xfrm>
                <a:off x="6822364" y="2253529"/>
                <a:ext cx="11325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5D1E46-62A7-3247-B41B-B34FE988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364" y="2253529"/>
                <a:ext cx="1132554" cy="246221"/>
              </a:xfrm>
              <a:prstGeom prst="rect">
                <a:avLst/>
              </a:prstGeom>
              <a:blipFill>
                <a:blip r:embed="rId11"/>
                <a:stretch>
                  <a:fillRect l="-3333" r="-111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FD5180-1034-5A47-BBBD-DCCD77C2291E}"/>
                  </a:ext>
                </a:extLst>
              </p:cNvPr>
              <p:cNvSpPr txBox="1"/>
              <p:nvPr/>
            </p:nvSpPr>
            <p:spPr>
              <a:xfrm>
                <a:off x="7004269" y="2939097"/>
                <a:ext cx="1314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/>
                  <a:t>w.r.t</a:t>
                </a:r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FD5180-1034-5A47-BBBD-DCCD77C22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69" y="2939097"/>
                <a:ext cx="1314334" cy="338554"/>
              </a:xfrm>
              <a:prstGeom prst="rect">
                <a:avLst/>
              </a:prstGeom>
              <a:blipFill>
                <a:blip r:embed="rId12"/>
                <a:stretch>
                  <a:fillRect l="-2913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36F902-0DC8-AB4E-B58E-650BB1EDDA14}"/>
                  </a:ext>
                </a:extLst>
              </p:cNvPr>
              <p:cNvSpPr txBox="1"/>
              <p:nvPr/>
            </p:nvSpPr>
            <p:spPr>
              <a:xfrm>
                <a:off x="8318603" y="2930995"/>
                <a:ext cx="297248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and </a:t>
                </a:r>
                <a:r>
                  <a:rPr lang="en-US" sz="1600" b="1" dirty="0"/>
                  <a:t>maximize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w.r.t</a:t>
                </a:r>
                <a:r>
                  <a:rPr lang="en-US" sz="1600" dirty="0"/>
                  <a:t>.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36F902-0DC8-AB4E-B58E-650BB1EDD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03" y="2930995"/>
                <a:ext cx="2972480" cy="348813"/>
              </a:xfrm>
              <a:prstGeom prst="rect">
                <a:avLst/>
              </a:prstGeom>
              <a:blipFill>
                <a:blip r:embed="rId13"/>
                <a:stretch>
                  <a:fillRect l="-85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5769A2-FC61-3845-98D7-E11799D34A8B}"/>
                  </a:ext>
                </a:extLst>
              </p:cNvPr>
              <p:cNvSpPr txBox="1"/>
              <p:nvPr/>
            </p:nvSpPr>
            <p:spPr>
              <a:xfrm>
                <a:off x="5561916" y="3657093"/>
                <a:ext cx="25686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First, minimize </a:t>
                </a:r>
                <a:r>
                  <a:rPr lang="en-US" sz="1600" dirty="0" err="1"/>
                  <a:t>w.r.t</a:t>
                </a:r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5769A2-FC61-3845-98D7-E11799D3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916" y="3657093"/>
                <a:ext cx="2568652" cy="338554"/>
              </a:xfrm>
              <a:prstGeom prst="rect">
                <a:avLst/>
              </a:prstGeom>
              <a:blipFill>
                <a:blip r:embed="rId14"/>
                <a:stretch>
                  <a:fillRect l="-985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FF938-5A1E-6E45-8D61-E2EA560800B7}"/>
                  </a:ext>
                </a:extLst>
              </p:cNvPr>
              <p:cNvSpPr txBox="1"/>
              <p:nvPr/>
            </p:nvSpPr>
            <p:spPr>
              <a:xfrm>
                <a:off x="6063912" y="4142296"/>
                <a:ext cx="224830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4FF938-5A1E-6E45-8D61-E2EA56080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912" y="4142296"/>
                <a:ext cx="2248308" cy="672172"/>
              </a:xfrm>
              <a:prstGeom prst="rect">
                <a:avLst/>
              </a:prstGeom>
              <a:blipFill>
                <a:blip r:embed="rId15"/>
                <a:stretch>
                  <a:fillRect l="-1117" t="-118519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96BE11-0098-4D43-94BC-5755A1BB198C}"/>
                  </a:ext>
                </a:extLst>
              </p:cNvPr>
              <p:cNvSpPr txBox="1"/>
              <p:nvPr/>
            </p:nvSpPr>
            <p:spPr>
              <a:xfrm>
                <a:off x="8375753" y="4353325"/>
                <a:ext cx="3711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96BE11-0098-4D43-94BC-5755A1BB1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53" y="4353325"/>
                <a:ext cx="371191" cy="246221"/>
              </a:xfrm>
              <a:prstGeom prst="rect">
                <a:avLst/>
              </a:prstGeom>
              <a:blipFill>
                <a:blip r:embed="rId16"/>
                <a:stretch>
                  <a:fillRect l="-10345" r="-1034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DCA436-C633-254A-912B-B0B13D213490}"/>
                  </a:ext>
                </a:extLst>
              </p:cNvPr>
              <p:cNvSpPr/>
              <p:nvPr/>
            </p:nvSpPr>
            <p:spPr>
              <a:xfrm>
                <a:off x="5969305" y="4970883"/>
                <a:ext cx="187653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DCA436-C633-254A-912B-B0B13D213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305" y="4970883"/>
                <a:ext cx="1876539" cy="764505"/>
              </a:xfrm>
              <a:prstGeom prst="rect">
                <a:avLst/>
              </a:prstGeom>
              <a:blipFill>
                <a:blip r:embed="rId17"/>
                <a:stretch>
                  <a:fillRect t="-98387" b="-15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DDB3FE-E5B6-6049-B10C-9C541E2791FA}"/>
                  </a:ext>
                </a:extLst>
              </p:cNvPr>
              <p:cNvSpPr/>
              <p:nvPr/>
            </p:nvSpPr>
            <p:spPr>
              <a:xfrm>
                <a:off x="7740407" y="5172805"/>
                <a:ext cx="555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DDB3FE-E5B6-6049-B10C-9C541E279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07" y="5172805"/>
                <a:ext cx="555858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Brace 36">
            <a:extLst>
              <a:ext uri="{FF2B5EF4-FFF2-40B4-BE49-F238E27FC236}">
                <a16:creationId xmlns:a16="http://schemas.microsoft.com/office/drawing/2014/main" id="{BE77F3EF-B331-2B45-B9ED-4C6280B5760D}"/>
              </a:ext>
            </a:extLst>
          </p:cNvPr>
          <p:cNvSpPr/>
          <p:nvPr/>
        </p:nvSpPr>
        <p:spPr>
          <a:xfrm>
            <a:off x="8906933" y="4348487"/>
            <a:ext cx="287867" cy="1004648"/>
          </a:xfrm>
          <a:prstGeom prst="rightBrace">
            <a:avLst>
              <a:gd name="adj1" fmla="val 318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07710D-9FF0-5647-9107-DD04B7D661F5}"/>
                  </a:ext>
                </a:extLst>
              </p:cNvPr>
              <p:cNvSpPr txBox="1"/>
              <p:nvPr/>
            </p:nvSpPr>
            <p:spPr>
              <a:xfrm>
                <a:off x="9377421" y="4139828"/>
                <a:ext cx="23537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Second, substitute back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07710D-9FF0-5647-9107-DD04B7D6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421" y="4139828"/>
                <a:ext cx="2353733" cy="584775"/>
              </a:xfrm>
              <a:prstGeom prst="rect">
                <a:avLst/>
              </a:prstGeom>
              <a:blipFill>
                <a:blip r:embed="rId19"/>
                <a:stretch>
                  <a:fillRect l="-1070" t="-2128" r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5729A1-FC66-4049-AF2E-E74A3DF0519B}"/>
                  </a:ext>
                </a:extLst>
              </p:cNvPr>
              <p:cNvSpPr txBox="1"/>
              <p:nvPr/>
            </p:nvSpPr>
            <p:spPr>
              <a:xfrm>
                <a:off x="9377421" y="4936196"/>
                <a:ext cx="26500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So that the next step of maximizing is free of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5729A1-FC66-4049-AF2E-E74A3DF0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421" y="4936196"/>
                <a:ext cx="2650065" cy="584775"/>
              </a:xfrm>
              <a:prstGeom prst="rect">
                <a:avLst/>
              </a:prstGeom>
              <a:blipFill>
                <a:blip r:embed="rId20"/>
                <a:stretch>
                  <a:fillRect l="-952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549CF78-D47A-D541-9C1F-BF55984B96AF}"/>
              </a:ext>
            </a:extLst>
          </p:cNvPr>
          <p:cNvSpPr/>
          <p:nvPr/>
        </p:nvSpPr>
        <p:spPr>
          <a:xfrm>
            <a:off x="5450440" y="1896051"/>
            <a:ext cx="6472719" cy="15156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58E3A0-A756-E24C-97C4-56CC7388E077}"/>
              </a:ext>
            </a:extLst>
          </p:cNvPr>
          <p:cNvSpPr txBox="1"/>
          <p:nvPr/>
        </p:nvSpPr>
        <p:spPr>
          <a:xfrm>
            <a:off x="5346053" y="1486579"/>
            <a:ext cx="2451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Lagrangian</a:t>
            </a:r>
            <a:r>
              <a:rPr lang="en-US" sz="1600" dirty="0"/>
              <a:t> duality problem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5FAE20-685B-5448-92DC-FD66B653115C}"/>
              </a:ext>
            </a:extLst>
          </p:cNvPr>
          <p:cNvSpPr txBox="1"/>
          <p:nvPr/>
        </p:nvSpPr>
        <p:spPr>
          <a:xfrm>
            <a:off x="687977" y="5874721"/>
            <a:ext cx="446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more mathematical details:</a:t>
            </a:r>
          </a:p>
          <a:p>
            <a:r>
              <a:rPr lang="en-US" sz="1200" dirty="0">
                <a:hlinkClick r:id="rId21"/>
              </a:rPr>
              <a:t>https://cs.stanford.edu/people/davidknowles/lagrangian_duality.pdf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14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/>
      <p:bldP spid="41" grpId="0" animBg="1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37FA-7D5E-E849-9C3F-B3FF89BF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6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Substituting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233C-B48D-024F-8125-93E01893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7FE6-1957-CD41-BED5-D6F7D3AC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28D81-C99E-5845-A126-814FC5F7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0764E-47CD-5A4E-86D0-6CCDD025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D84F8F-5DA3-4D47-96FE-80176E869B24}"/>
                  </a:ext>
                </a:extLst>
              </p:cNvPr>
              <p:cNvSpPr/>
              <p:nvPr/>
            </p:nvSpPr>
            <p:spPr>
              <a:xfrm>
                <a:off x="768059" y="1692384"/>
                <a:ext cx="191578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D84F8F-5DA3-4D47-96FE-80176E869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9" y="1692384"/>
                <a:ext cx="1915781" cy="764505"/>
              </a:xfrm>
              <a:prstGeom prst="rect">
                <a:avLst/>
              </a:prstGeom>
              <a:blipFill>
                <a:blip r:embed="rId4"/>
                <a:stretch>
                  <a:fillRect l="-12583"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566821-24C1-C044-B706-846FEA92ABDF}"/>
                  </a:ext>
                </a:extLst>
              </p:cNvPr>
              <p:cNvSpPr/>
              <p:nvPr/>
            </p:nvSpPr>
            <p:spPr>
              <a:xfrm>
                <a:off x="768059" y="2559807"/>
                <a:ext cx="156010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566821-24C1-C044-B706-846FEA92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9" y="2559807"/>
                <a:ext cx="1560107" cy="764505"/>
              </a:xfrm>
              <a:prstGeom prst="rect">
                <a:avLst/>
              </a:prstGeom>
              <a:blipFill>
                <a:blip r:embed="rId5"/>
                <a:stretch>
                  <a:fillRect l="-43089"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ED32D28-4DD5-AD4C-9DE6-1D9E4D56AF4C}"/>
              </a:ext>
            </a:extLst>
          </p:cNvPr>
          <p:cNvSpPr/>
          <p:nvPr/>
        </p:nvSpPr>
        <p:spPr>
          <a:xfrm>
            <a:off x="702734" y="1617134"/>
            <a:ext cx="1981106" cy="18203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C225C7-F533-7A43-B854-100B604BC1F4}"/>
              </a:ext>
            </a:extLst>
          </p:cNvPr>
          <p:cNvSpPr/>
          <p:nvPr/>
        </p:nvSpPr>
        <p:spPr>
          <a:xfrm>
            <a:off x="3182319" y="2000539"/>
            <a:ext cx="798162" cy="43395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DE63F-D2A5-8844-BBE0-2B8D9A132598}"/>
              </a:ext>
            </a:extLst>
          </p:cNvPr>
          <p:cNvSpPr txBox="1"/>
          <p:nvPr/>
        </p:nvSpPr>
        <p:spPr>
          <a:xfrm>
            <a:off x="2836190" y="1523107"/>
            <a:ext cx="1790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Into the </a:t>
            </a:r>
            <a:r>
              <a:rPr lang="en-US" sz="1600" dirty="0" err="1"/>
              <a:t>Lagrangian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B5504A-9F33-984C-A554-621BA14C0489}"/>
                  </a:ext>
                </a:extLst>
              </p:cNvPr>
              <p:cNvSpPr txBox="1"/>
              <p:nvPr/>
            </p:nvSpPr>
            <p:spPr>
              <a:xfrm>
                <a:off x="6340567" y="1356297"/>
                <a:ext cx="348274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B5504A-9F33-984C-A554-621BA14C0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567" y="1356297"/>
                <a:ext cx="3482748" cy="672172"/>
              </a:xfrm>
              <a:prstGeom prst="rect">
                <a:avLst/>
              </a:prstGeom>
              <a:blipFill>
                <a:blip r:embed="rId6"/>
                <a:stretch>
                  <a:fillRect l="-727" t="-120370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747246-0221-6A4F-BB71-5602F0461184}"/>
                  </a:ext>
                </a:extLst>
              </p:cNvPr>
              <p:cNvSpPr txBox="1"/>
              <p:nvPr/>
            </p:nvSpPr>
            <p:spPr>
              <a:xfrm>
                <a:off x="5125416" y="1569273"/>
                <a:ext cx="11325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747246-0221-6A4F-BB71-5602F0461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416" y="1569273"/>
                <a:ext cx="1132554" cy="246221"/>
              </a:xfrm>
              <a:prstGeom prst="rect">
                <a:avLst/>
              </a:prstGeom>
              <a:blipFill>
                <a:blip r:embed="rId7"/>
                <a:stretch>
                  <a:fillRect l="-4444" r="-111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F208F10-3940-E141-A9C0-02A30E4E905B}"/>
              </a:ext>
            </a:extLst>
          </p:cNvPr>
          <p:cNvSpPr txBox="1"/>
          <p:nvPr/>
        </p:nvSpPr>
        <p:spPr>
          <a:xfrm>
            <a:off x="4308529" y="2559807"/>
            <a:ext cx="874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get: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FDB16D-CF5F-8547-8249-BD1304CD50C0}"/>
                  </a:ext>
                </a:extLst>
              </p:cNvPr>
              <p:cNvSpPr txBox="1"/>
              <p:nvPr/>
            </p:nvSpPr>
            <p:spPr>
              <a:xfrm>
                <a:off x="6011832" y="2379052"/>
                <a:ext cx="395076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FDB16D-CF5F-8547-8249-BD1304CD5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832" y="2379052"/>
                <a:ext cx="3950762" cy="700063"/>
              </a:xfrm>
              <a:prstGeom prst="rect">
                <a:avLst/>
              </a:prstGeom>
              <a:blipFill>
                <a:blip r:embed="rId8"/>
                <a:stretch>
                  <a:fillRect l="-13141" t="-116071" r="-321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98BBDC6-E30B-0249-8013-13850D05A22F}"/>
              </a:ext>
            </a:extLst>
          </p:cNvPr>
          <p:cNvSpPr/>
          <p:nvPr/>
        </p:nvSpPr>
        <p:spPr>
          <a:xfrm>
            <a:off x="6919993" y="2379052"/>
            <a:ext cx="3114213" cy="700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4EA323-AD50-A843-AE4D-FDC940F95A7A}"/>
              </a:ext>
            </a:extLst>
          </p:cNvPr>
          <p:cNvSpPr/>
          <p:nvPr/>
        </p:nvSpPr>
        <p:spPr>
          <a:xfrm>
            <a:off x="9368726" y="1411747"/>
            <a:ext cx="328996" cy="53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354AE7-3688-634F-9FCC-C6B6E9C2DBE8}"/>
              </a:ext>
            </a:extLst>
          </p:cNvPr>
          <p:cNvSpPr/>
          <p:nvPr/>
        </p:nvSpPr>
        <p:spPr>
          <a:xfrm>
            <a:off x="8914137" y="1463516"/>
            <a:ext cx="328996" cy="53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E0F8B7-6869-B343-9526-CC5117C29859}"/>
                  </a:ext>
                </a:extLst>
              </p:cNvPr>
              <p:cNvSpPr txBox="1"/>
              <p:nvPr/>
            </p:nvSpPr>
            <p:spPr>
              <a:xfrm>
                <a:off x="5521067" y="2582725"/>
                <a:ext cx="4830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E0F8B7-6869-B343-9526-CC5117C29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67" y="2582725"/>
                <a:ext cx="483016" cy="246221"/>
              </a:xfrm>
              <a:prstGeom prst="rect">
                <a:avLst/>
              </a:prstGeom>
              <a:blipFill>
                <a:blip r:embed="rId9"/>
                <a:stretch>
                  <a:fillRect l="-769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AA8915-3D87-3D43-B7A2-F804BC04FDEC}"/>
                  </a:ext>
                </a:extLst>
              </p:cNvPr>
              <p:cNvSpPr txBox="1"/>
              <p:nvPr/>
            </p:nvSpPr>
            <p:spPr>
              <a:xfrm>
                <a:off x="4308529" y="3490740"/>
                <a:ext cx="1944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are all gone!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AA8915-3D87-3D43-B7A2-F804BC04F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529" y="3490740"/>
                <a:ext cx="1944763" cy="338554"/>
              </a:xfrm>
              <a:prstGeom prst="rect">
                <a:avLst/>
              </a:prstGeom>
              <a:blipFill>
                <a:blip r:embed="rId10"/>
                <a:stretch>
                  <a:fillRect t="-3571" r="-64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284FD-7128-5D48-8586-B99AC31C7F77}"/>
                  </a:ext>
                </a:extLst>
              </p:cNvPr>
              <p:cNvSpPr txBox="1"/>
              <p:nvPr/>
            </p:nvSpPr>
            <p:spPr>
              <a:xfrm>
                <a:off x="4308529" y="3850923"/>
                <a:ext cx="436080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Now, we have a very simple quadratic 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284FD-7128-5D48-8586-B99AC31C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529" y="3850923"/>
                <a:ext cx="4360809" cy="348813"/>
              </a:xfrm>
              <a:prstGeom prst="rect">
                <a:avLst/>
              </a:prstGeom>
              <a:blipFill>
                <a:blip r:embed="rId11"/>
                <a:stretch>
                  <a:fillRect l="-58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EC755A-C57B-D84C-A1EC-B02E6201578C}"/>
              </a:ext>
            </a:extLst>
          </p:cNvPr>
          <p:cNvCxnSpPr/>
          <p:nvPr/>
        </p:nvCxnSpPr>
        <p:spPr>
          <a:xfrm>
            <a:off x="768059" y="4324350"/>
            <a:ext cx="1036240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8AC529-2312-EB45-B8F8-696994F0636B}"/>
                  </a:ext>
                </a:extLst>
              </p:cNvPr>
              <p:cNvSpPr txBox="1"/>
              <p:nvPr/>
            </p:nvSpPr>
            <p:spPr>
              <a:xfrm>
                <a:off x="1466850" y="4686300"/>
                <a:ext cx="2380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8AC529-2312-EB45-B8F8-696994F0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4686300"/>
                <a:ext cx="2380973" cy="369332"/>
              </a:xfrm>
              <a:prstGeom prst="rect">
                <a:avLst/>
              </a:prstGeom>
              <a:blipFill>
                <a:blip r:embed="rId12"/>
                <a:stretch>
                  <a:fillRect l="-212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ED9891-2F37-814A-BE1D-427AE9A17479}"/>
                  </a:ext>
                </a:extLst>
              </p:cNvPr>
              <p:cNvSpPr txBox="1"/>
              <p:nvPr/>
            </p:nvSpPr>
            <p:spPr>
              <a:xfrm>
                <a:off x="4038600" y="4686300"/>
                <a:ext cx="345049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ED9891-2F37-814A-BE1D-427AE9A1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686300"/>
                <a:ext cx="3450496" cy="380810"/>
              </a:xfrm>
              <a:prstGeom prst="rect">
                <a:avLst/>
              </a:prstGeom>
              <a:blipFill>
                <a:blip r:embed="rId13"/>
                <a:stretch>
                  <a:fillRect l="-1465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7544A2-CBA8-0546-8350-ED92C68CEA6B}"/>
                  </a:ext>
                </a:extLst>
              </p:cNvPr>
              <p:cNvSpPr txBox="1"/>
              <p:nvPr/>
            </p:nvSpPr>
            <p:spPr>
              <a:xfrm>
                <a:off x="7679873" y="4671809"/>
                <a:ext cx="2227726" cy="3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7544A2-CBA8-0546-8350-ED92C68CE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73" y="4671809"/>
                <a:ext cx="2227726" cy="395301"/>
              </a:xfrm>
              <a:prstGeom prst="rect">
                <a:avLst/>
              </a:prstGeom>
              <a:blipFill>
                <a:blip r:embed="rId14"/>
                <a:stretch>
                  <a:fillRect l="-2273" t="-9687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E04F-F56B-AD42-A715-6ECD464A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90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Solve the optimization using quadratic programming (QP)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0B248-0884-EB48-B4E4-856C7D12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4769D-4D44-7A43-AB36-64E709BF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42E3-865E-0844-B19C-047E6D7A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CC25C-869F-214B-961F-2E27E828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EAD14-6DCF-BF41-A8A8-2C59F51CD5C5}"/>
                  </a:ext>
                </a:extLst>
              </p:cNvPr>
              <p:cNvSpPr txBox="1"/>
              <p:nvPr/>
            </p:nvSpPr>
            <p:spPr>
              <a:xfrm>
                <a:off x="2209800" y="1351291"/>
                <a:ext cx="443499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AEAD14-6DCF-BF41-A8A8-2C59F51C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351291"/>
                <a:ext cx="4434997" cy="700063"/>
              </a:xfrm>
              <a:prstGeom prst="rect">
                <a:avLst/>
              </a:prstGeom>
              <a:blipFill>
                <a:blip r:embed="rId4"/>
                <a:stretch>
                  <a:fillRect l="-1143" t="-112281" r="-286" b="-1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8A3398-C50A-DB4A-8A50-6D5CC814494A}"/>
              </a:ext>
            </a:extLst>
          </p:cNvPr>
          <p:cNvSpPr txBox="1"/>
          <p:nvPr/>
        </p:nvSpPr>
        <p:spPr>
          <a:xfrm>
            <a:off x="838200" y="1516657"/>
            <a:ext cx="114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69C87-4A6E-7B42-9A35-9DCAC15FD2A9}"/>
              </a:ext>
            </a:extLst>
          </p:cNvPr>
          <p:cNvSpPr txBox="1"/>
          <p:nvPr/>
        </p:nvSpPr>
        <p:spPr>
          <a:xfrm>
            <a:off x="838200" y="2439349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9D8237-0160-5F43-A898-3F255F4E71CA}"/>
                  </a:ext>
                </a:extLst>
              </p:cNvPr>
              <p:cNvSpPr txBox="1"/>
              <p:nvPr/>
            </p:nvSpPr>
            <p:spPr>
              <a:xfrm>
                <a:off x="2209799" y="2404429"/>
                <a:ext cx="4434996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1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9D8237-0160-5F43-A898-3F255F4E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2404429"/>
                <a:ext cx="4434996" cy="700063"/>
              </a:xfrm>
              <a:prstGeom prst="rect">
                <a:avLst/>
              </a:prstGeom>
              <a:blipFill>
                <a:blip r:embed="rId5"/>
                <a:stretch>
                  <a:fillRect l="-571" t="-114286" r="-2571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-Down Arrow 12">
            <a:extLst>
              <a:ext uri="{FF2B5EF4-FFF2-40B4-BE49-F238E27FC236}">
                <a16:creationId xmlns:a16="http://schemas.microsoft.com/office/drawing/2014/main" id="{DBCAA9CE-3C74-4343-A582-71196EE05906}"/>
              </a:ext>
            </a:extLst>
          </p:cNvPr>
          <p:cNvSpPr/>
          <p:nvPr/>
        </p:nvSpPr>
        <p:spPr>
          <a:xfrm>
            <a:off x="1276767" y="1903449"/>
            <a:ext cx="233681" cy="51844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7A65F-FF37-634D-BD05-15CAC44D21F3}"/>
              </a:ext>
            </a:extLst>
          </p:cNvPr>
          <p:cNvSpPr txBox="1"/>
          <p:nvPr/>
        </p:nvSpPr>
        <p:spPr>
          <a:xfrm>
            <a:off x="837559" y="391189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A78739-CD7C-6740-B646-9819AE280123}"/>
                  </a:ext>
                </a:extLst>
              </p:cNvPr>
              <p:cNvSpPr/>
              <p:nvPr/>
            </p:nvSpPr>
            <p:spPr>
              <a:xfrm>
                <a:off x="1982168" y="3524292"/>
                <a:ext cx="5481565" cy="1144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eqArr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A78739-CD7C-6740-B646-9819AE280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168" y="3524292"/>
                <a:ext cx="5481565" cy="1144544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148AA49-8BAF-2043-A0FB-1C0FA85E74FF}"/>
              </a:ext>
            </a:extLst>
          </p:cNvPr>
          <p:cNvSpPr/>
          <p:nvPr/>
        </p:nvSpPr>
        <p:spPr>
          <a:xfrm rot="16200000">
            <a:off x="4856901" y="3110752"/>
            <a:ext cx="299994" cy="3416158"/>
          </a:xfrm>
          <a:prstGeom prst="leftBrace">
            <a:avLst>
              <a:gd name="adj1" fmla="val 3573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55C13-B80A-5E45-924F-BE7D12579892}"/>
              </a:ext>
            </a:extLst>
          </p:cNvPr>
          <p:cNvSpPr txBox="1"/>
          <p:nvPr/>
        </p:nvSpPr>
        <p:spPr>
          <a:xfrm>
            <a:off x="4043693" y="4988204"/>
            <a:ext cx="2001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Quadratic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287BD-4071-2D46-BBD5-8D9D522B08AE}"/>
              </a:ext>
            </a:extLst>
          </p:cNvPr>
          <p:cNvSpPr txBox="1"/>
          <p:nvPr/>
        </p:nvSpPr>
        <p:spPr>
          <a:xfrm>
            <a:off x="3915196" y="5335269"/>
            <a:ext cx="2258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Purely from training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948DF-C698-1243-86E6-EEB0111F60BF}"/>
              </a:ext>
            </a:extLst>
          </p:cNvPr>
          <p:cNvSpPr txBox="1"/>
          <p:nvPr/>
        </p:nvSpPr>
        <p:spPr>
          <a:xfrm>
            <a:off x="837559" y="5871692"/>
            <a:ext cx="11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3E7B4D-C73C-B74D-91C7-7E010155C544}"/>
                  </a:ext>
                </a:extLst>
              </p:cNvPr>
              <p:cNvSpPr txBox="1"/>
              <p:nvPr/>
            </p:nvSpPr>
            <p:spPr>
              <a:xfrm>
                <a:off x="2209799" y="5917858"/>
                <a:ext cx="15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3E7B4D-C73C-B74D-91C7-7E010155C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5917858"/>
                <a:ext cx="1561133" cy="276999"/>
              </a:xfrm>
              <a:prstGeom prst="rect">
                <a:avLst/>
              </a:prstGeom>
              <a:blipFill>
                <a:blip r:embed="rId7"/>
                <a:stretch>
                  <a:fillRect l="-3226" r="-241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C917E4-AF48-8442-8F92-6E98EE929A69}"/>
              </a:ext>
            </a:extLst>
          </p:cNvPr>
          <p:cNvCxnSpPr/>
          <p:nvPr/>
        </p:nvCxnSpPr>
        <p:spPr>
          <a:xfrm>
            <a:off x="7736440" y="1701322"/>
            <a:ext cx="0" cy="4493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1968A6-A088-5540-A2D4-D9C4001E44E8}"/>
              </a:ext>
            </a:extLst>
          </p:cNvPr>
          <p:cNvSpPr txBox="1"/>
          <p:nvPr/>
        </p:nvSpPr>
        <p:spPr>
          <a:xfrm>
            <a:off x="8095383" y="2569794"/>
            <a:ext cx="14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Simpler form: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26CD49-209E-3349-9A97-CF7A6CB635E9}"/>
                  </a:ext>
                </a:extLst>
              </p:cNvPr>
              <p:cNvSpPr txBox="1"/>
              <p:nvPr/>
            </p:nvSpPr>
            <p:spPr>
              <a:xfrm>
                <a:off x="8485196" y="3116143"/>
                <a:ext cx="1859996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26CD49-209E-3349-9A97-CF7A6CB63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96" y="3116143"/>
                <a:ext cx="1859996" cy="526298"/>
              </a:xfrm>
              <a:prstGeom prst="rect">
                <a:avLst/>
              </a:prstGeom>
              <a:blipFill>
                <a:blip r:embed="rId8"/>
                <a:stretch>
                  <a:fillRect l="-202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9B7420B-F05E-6842-A2C9-134ACAC30EA7}"/>
              </a:ext>
            </a:extLst>
          </p:cNvPr>
          <p:cNvSpPr txBox="1"/>
          <p:nvPr/>
        </p:nvSpPr>
        <p:spPr>
          <a:xfrm>
            <a:off x="8095383" y="3831269"/>
            <a:ext cx="11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1804A8-8D62-BE48-894E-42E6AC10E898}"/>
                  </a:ext>
                </a:extLst>
              </p:cNvPr>
              <p:cNvSpPr txBox="1"/>
              <p:nvPr/>
            </p:nvSpPr>
            <p:spPr>
              <a:xfrm>
                <a:off x="9467623" y="3877435"/>
                <a:ext cx="15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1804A8-8D62-BE48-894E-42E6AC10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623" y="3877435"/>
                <a:ext cx="1561133" cy="276999"/>
              </a:xfrm>
              <a:prstGeom prst="rect">
                <a:avLst/>
              </a:prstGeom>
              <a:blipFill>
                <a:blip r:embed="rId9"/>
                <a:stretch>
                  <a:fillRect l="-2419" r="-322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7BBC-BEA8-8C40-BDC1-DF58C5A2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does QP give us?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BA722-121B-DD45-AEEC-87F46892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F9E61-0ED2-0E42-8508-42CC5945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2A79B-1EF4-7842-A3C1-70DBEE47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7ACB6-ACAB-C34C-9D42-F2E1C1EE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04276F-1D83-3647-A2CE-D4E6199C725B}"/>
                  </a:ext>
                </a:extLst>
              </p:cNvPr>
              <p:cNvSpPr txBox="1"/>
              <p:nvPr/>
            </p:nvSpPr>
            <p:spPr>
              <a:xfrm>
                <a:off x="1013791" y="1789043"/>
                <a:ext cx="3676904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QP outputs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04276F-1D83-3647-A2CE-D4E6199C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1789043"/>
                <a:ext cx="3676904" cy="392993"/>
              </a:xfrm>
              <a:prstGeom prst="rect">
                <a:avLst/>
              </a:prstGeom>
              <a:blipFill>
                <a:blip r:embed="rId3"/>
                <a:stretch>
                  <a:fillRect l="-1379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0CBEF-70CF-F04D-8EC8-FC3DBF4E3FBD}"/>
                  </a:ext>
                </a:extLst>
              </p:cNvPr>
              <p:cNvSpPr txBox="1"/>
              <p:nvPr/>
            </p:nvSpPr>
            <p:spPr>
              <a:xfrm>
                <a:off x="1013791" y="2504661"/>
                <a:ext cx="2029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can be solved by: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B0CBEF-70CF-F04D-8EC8-FC3DBF4E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91" y="2504661"/>
                <a:ext cx="2029530" cy="369332"/>
              </a:xfrm>
              <a:prstGeom prst="rect">
                <a:avLst/>
              </a:prstGeom>
              <a:blipFill>
                <a:blip r:embed="rId4"/>
                <a:stretch>
                  <a:fillRect t="-6667" r="-62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49311E-8D1A-124E-81A3-D2F1BB40B8E1}"/>
                  </a:ext>
                </a:extLst>
              </p:cNvPr>
              <p:cNvSpPr/>
              <p:nvPr/>
            </p:nvSpPr>
            <p:spPr>
              <a:xfrm>
                <a:off x="1566227" y="3014141"/>
                <a:ext cx="213019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49311E-8D1A-124E-81A3-D2F1BB40B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27" y="3014141"/>
                <a:ext cx="2130199" cy="848566"/>
              </a:xfrm>
              <a:prstGeom prst="rect">
                <a:avLst/>
              </a:prstGeom>
              <a:blipFill>
                <a:blip r:embed="rId5"/>
                <a:stretch>
                  <a:fillRect l="-11834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AF617-AA89-C441-9A71-BC168FB9DC1C}"/>
                  </a:ext>
                </a:extLst>
              </p:cNvPr>
              <p:cNvSpPr txBox="1"/>
              <p:nvPr/>
            </p:nvSpPr>
            <p:spPr>
              <a:xfrm>
                <a:off x="5516217" y="1454988"/>
                <a:ext cx="4144340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Property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The majority of them are 0!</a:t>
                </a:r>
              </a:p>
              <a:p>
                <a:r>
                  <a:rPr lang="en-US" dirty="0"/>
                  <a:t>Only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5AF617-AA89-C441-9A71-BC168FB9D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17" y="1454988"/>
                <a:ext cx="4144340" cy="664926"/>
              </a:xfrm>
              <a:prstGeom prst="rect">
                <a:avLst/>
              </a:prstGeom>
              <a:blipFill>
                <a:blip r:embed="rId6"/>
                <a:stretch>
                  <a:fillRect l="-915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3F2E31-0614-D34E-8C04-67EF55AEBDCA}"/>
                  </a:ext>
                </a:extLst>
              </p:cNvPr>
              <p:cNvSpPr/>
              <p:nvPr/>
            </p:nvSpPr>
            <p:spPr>
              <a:xfrm>
                <a:off x="5516217" y="2366388"/>
                <a:ext cx="4919680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 always </a:t>
                </a:r>
                <a:r>
                  <a:rPr lang="en-US" dirty="0" err="1"/>
                  <a:t>satistied</a:t>
                </a:r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3F2E31-0614-D34E-8C04-67EF55AEB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17" y="2366388"/>
                <a:ext cx="4919680" cy="410177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DBE9CA1-B18F-5D43-9635-5FD87A76C831}"/>
              </a:ext>
            </a:extLst>
          </p:cNvPr>
          <p:cNvSpPr/>
          <p:nvPr/>
        </p:nvSpPr>
        <p:spPr>
          <a:xfrm>
            <a:off x="5585791" y="2366388"/>
            <a:ext cx="377687" cy="41017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2A85F-0C2C-A44F-BDEA-9363EE290779}"/>
              </a:ext>
            </a:extLst>
          </p:cNvPr>
          <p:cNvSpPr/>
          <p:nvPr/>
        </p:nvSpPr>
        <p:spPr>
          <a:xfrm>
            <a:off x="6033052" y="2366387"/>
            <a:ext cx="2047461" cy="41017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A43D0BD-0044-534C-BB82-F8C40AF3657E}"/>
              </a:ext>
            </a:extLst>
          </p:cNvPr>
          <p:cNvSpPr/>
          <p:nvPr/>
        </p:nvSpPr>
        <p:spPr>
          <a:xfrm>
            <a:off x="5294481" y="3117442"/>
            <a:ext cx="357809" cy="1476606"/>
          </a:xfrm>
          <a:prstGeom prst="leftBrace">
            <a:avLst>
              <a:gd name="adj1" fmla="val 33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EEDC0-49F8-6D47-ACDD-ACC971CC32EB}"/>
                  </a:ext>
                </a:extLst>
              </p:cNvPr>
              <p:cNvSpPr txBox="1"/>
              <p:nvPr/>
            </p:nvSpPr>
            <p:spPr>
              <a:xfrm>
                <a:off x="5774634" y="2952994"/>
                <a:ext cx="159050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EEEDC0-49F8-6D47-ACDD-ACC971CC3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634" y="2952994"/>
                <a:ext cx="1590500" cy="387927"/>
              </a:xfrm>
              <a:prstGeom prst="rect">
                <a:avLst/>
              </a:prstGeom>
              <a:blipFill>
                <a:blip r:embed="rId8"/>
                <a:stretch>
                  <a:fillRect l="-317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396FAD-C852-AA4F-88EF-9A345C5553D1}"/>
              </a:ext>
            </a:extLst>
          </p:cNvPr>
          <p:cNvSpPr txBox="1"/>
          <p:nvPr/>
        </p:nvSpPr>
        <p:spPr>
          <a:xfrm>
            <a:off x="6437482" y="3367262"/>
            <a:ext cx="440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points are far away from the boundary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CAC88-4212-8947-A143-1741DE2C054E}"/>
                  </a:ext>
                </a:extLst>
              </p:cNvPr>
              <p:cNvSpPr txBox="1"/>
              <p:nvPr/>
            </p:nvSpPr>
            <p:spPr>
              <a:xfrm>
                <a:off x="5774634" y="3995653"/>
                <a:ext cx="159050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CAC88-4212-8947-A143-1741DE2C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634" y="3995653"/>
                <a:ext cx="1590500" cy="387927"/>
              </a:xfrm>
              <a:prstGeom prst="rect">
                <a:avLst/>
              </a:prstGeom>
              <a:blipFill>
                <a:blip r:embed="rId9"/>
                <a:stretch>
                  <a:fillRect l="-317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3EFBB4-8F6E-E846-BC83-FB4FACFDF8F7}"/>
              </a:ext>
            </a:extLst>
          </p:cNvPr>
          <p:cNvSpPr txBox="1"/>
          <p:nvPr/>
        </p:nvSpPr>
        <p:spPr>
          <a:xfrm>
            <a:off x="6437482" y="4453254"/>
            <a:ext cx="448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points are nearest to the boundary, and they define the </a:t>
            </a:r>
            <a:r>
              <a:rPr lang="en-US" b="1" dirty="0"/>
              <a:t>margin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493226-D140-AA4F-B8CF-3685C2BB5193}"/>
                  </a:ext>
                </a:extLst>
              </p:cNvPr>
              <p:cNvSpPr txBox="1"/>
              <p:nvPr/>
            </p:nvSpPr>
            <p:spPr>
              <a:xfrm>
                <a:off x="6437482" y="5176001"/>
                <a:ext cx="4907562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s are called </a:t>
                </a:r>
                <a:r>
                  <a:rPr lang="en-US" b="1" dirty="0"/>
                  <a:t>support vectors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493226-D140-AA4F-B8CF-3685C2BB5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82" y="5176001"/>
                <a:ext cx="4907562" cy="387927"/>
              </a:xfrm>
              <a:prstGeom prst="rect">
                <a:avLst/>
              </a:prstGeom>
              <a:blipFill>
                <a:blip r:embed="rId10"/>
                <a:stretch>
                  <a:fillRect l="-775" t="-6667" r="-5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8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D1432330-E732-884E-9379-C236BCA67CE7}"/>
              </a:ext>
            </a:extLst>
          </p:cNvPr>
          <p:cNvSpPr/>
          <p:nvPr/>
        </p:nvSpPr>
        <p:spPr>
          <a:xfrm>
            <a:off x="2376361" y="4018360"/>
            <a:ext cx="223192" cy="22319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BD540-3A05-9945-8A9E-A41A881F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Support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C490-E8B2-DB4F-ACA7-BFDC256C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C0C45-0BB4-8C4B-B550-3A43380C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93969-F68E-B34A-980F-FC05F23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090D7B-B044-EA45-8691-7A875827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8C387B-9FB9-674D-B40F-EF552620571B}"/>
              </a:ext>
            </a:extLst>
          </p:cNvPr>
          <p:cNvGrpSpPr/>
          <p:nvPr/>
        </p:nvGrpSpPr>
        <p:grpSpPr>
          <a:xfrm>
            <a:off x="1113772" y="1671145"/>
            <a:ext cx="3620814" cy="3620814"/>
            <a:chOff x="6928945" y="1671145"/>
            <a:chExt cx="3620814" cy="36208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AB1EC8-B07B-E945-BDCA-329F5F9975E7}"/>
                </a:ext>
              </a:extLst>
            </p:cNvPr>
            <p:cNvSpPr/>
            <p:nvPr/>
          </p:nvSpPr>
          <p:spPr>
            <a:xfrm>
              <a:off x="6928945" y="1671145"/>
              <a:ext cx="3620814" cy="3620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82A2BF-194C-7D49-91C0-F3A3F6DAE929}"/>
                </a:ext>
              </a:extLst>
            </p:cNvPr>
            <p:cNvSpPr/>
            <p:nvPr/>
          </p:nvSpPr>
          <p:spPr>
            <a:xfrm>
              <a:off x="8228286" y="405960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091584-1B60-EF4F-91A9-C94AD266F7BB}"/>
                </a:ext>
              </a:extLst>
            </p:cNvPr>
            <p:cNvSpPr/>
            <p:nvPr/>
          </p:nvSpPr>
          <p:spPr>
            <a:xfrm>
              <a:off x="8954870" y="455755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4E970-8220-4143-87E8-AB0560C2D045}"/>
                </a:ext>
              </a:extLst>
            </p:cNvPr>
            <p:cNvSpPr/>
            <p:nvPr/>
          </p:nvSpPr>
          <p:spPr>
            <a:xfrm>
              <a:off x="9289015" y="187283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EF347E-2B3C-EE41-B45D-F32A4C17C25D}"/>
                </a:ext>
              </a:extLst>
            </p:cNvPr>
            <p:cNvSpPr/>
            <p:nvPr/>
          </p:nvSpPr>
          <p:spPr>
            <a:xfrm>
              <a:off x="9789987" y="279206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3DB49D-D887-074B-8739-065E74D39F5A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45" y="2138996"/>
              <a:ext cx="3620814" cy="253103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4B1CB0-7CD2-084C-A6AF-C0BD508BE9FF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45" y="3152263"/>
              <a:ext cx="3053255" cy="212854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099D4A-F022-BE4F-A709-E0A8AE35625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634" y="1690732"/>
              <a:ext cx="2731125" cy="189915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C4365DB-C690-EB41-8B3A-51E3F5B9E9BD}"/>
                </a:ext>
              </a:extLst>
            </p:cNvPr>
            <p:cNvSpPr/>
            <p:nvPr/>
          </p:nvSpPr>
          <p:spPr>
            <a:xfrm>
              <a:off x="9244764" y="2319235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0B167C-923D-FA44-B862-CED11CB0E06E}"/>
                </a:ext>
              </a:extLst>
            </p:cNvPr>
            <p:cNvSpPr/>
            <p:nvPr/>
          </p:nvSpPr>
          <p:spPr>
            <a:xfrm>
              <a:off x="9982200" y="238549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E81C18-D4D9-174F-A540-09AD534F631A}"/>
                </a:ext>
              </a:extLst>
            </p:cNvPr>
            <p:cNvSpPr/>
            <p:nvPr/>
          </p:nvSpPr>
          <p:spPr>
            <a:xfrm>
              <a:off x="8095764" y="476320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1DB0255-75DD-DB4F-AEB4-FB15DB6BD76B}"/>
                </a:ext>
              </a:extLst>
            </p:cNvPr>
            <p:cNvSpPr/>
            <p:nvPr/>
          </p:nvSpPr>
          <p:spPr>
            <a:xfrm>
              <a:off x="7752373" y="4470627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707C50-08C8-D84D-BBB2-5747A2DD5ABA}"/>
                </a:ext>
              </a:extLst>
            </p:cNvPr>
            <p:cNvSpPr/>
            <p:nvPr/>
          </p:nvSpPr>
          <p:spPr>
            <a:xfrm>
              <a:off x="9377286" y="2766371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43F155-EEEF-6D49-A6E1-93141D29429A}"/>
                </a:ext>
              </a:extLst>
            </p:cNvPr>
            <p:cNvSpPr/>
            <p:nvPr/>
          </p:nvSpPr>
          <p:spPr>
            <a:xfrm>
              <a:off x="8742325" y="4883310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F0BF6F43-A243-574B-8DD5-A07F0667CE57}"/>
              </a:ext>
            </a:extLst>
          </p:cNvPr>
          <p:cNvSpPr/>
          <p:nvPr/>
        </p:nvSpPr>
        <p:spPr>
          <a:xfrm>
            <a:off x="4226347" y="2005354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7BCA36-B6C1-724B-8FBF-98BA5BCF3821}"/>
              </a:ext>
            </a:extLst>
          </p:cNvPr>
          <p:cNvSpPr/>
          <p:nvPr/>
        </p:nvSpPr>
        <p:spPr>
          <a:xfrm>
            <a:off x="1473656" y="476916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DFC6B0-7B91-C847-B6A5-66057F9AF88D}"/>
              </a:ext>
            </a:extLst>
          </p:cNvPr>
          <p:cNvSpPr/>
          <p:nvPr/>
        </p:nvSpPr>
        <p:spPr>
          <a:xfrm>
            <a:off x="1581435" y="415027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2CE01-C079-614F-A9EF-CFE523611110}"/>
              </a:ext>
            </a:extLst>
          </p:cNvPr>
          <p:cNvSpPr/>
          <p:nvPr/>
        </p:nvSpPr>
        <p:spPr>
          <a:xfrm>
            <a:off x="4459197" y="2860376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AC0D79-BF9F-A242-ACFF-3A1543BA33F6}"/>
                  </a:ext>
                </a:extLst>
              </p:cNvPr>
              <p:cNvSpPr txBox="1"/>
              <p:nvPr/>
            </p:nvSpPr>
            <p:spPr>
              <a:xfrm>
                <a:off x="5562105" y="1551166"/>
                <a:ext cx="6096990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Support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closest to the decision boundary plane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AC0D79-BF9F-A242-ACFF-3A1543BA3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05" y="1551166"/>
                <a:ext cx="6096990" cy="387927"/>
              </a:xfrm>
              <a:prstGeom prst="rect">
                <a:avLst/>
              </a:prstGeom>
              <a:blipFill>
                <a:blip r:embed="rId3"/>
                <a:stretch>
                  <a:fillRect l="-832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CC46E5-119D-1B4D-B314-E62CD839CD83}"/>
                  </a:ext>
                </a:extLst>
              </p:cNvPr>
              <p:cNvSpPr txBox="1"/>
              <p:nvPr/>
            </p:nvSpPr>
            <p:spPr>
              <a:xfrm>
                <a:off x="5560679" y="2050199"/>
                <a:ext cx="3448636" cy="410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They satisfy: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CC46E5-119D-1B4D-B314-E62CD839C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679" y="2050199"/>
                <a:ext cx="3448636" cy="410177"/>
              </a:xfrm>
              <a:prstGeom prst="rect">
                <a:avLst/>
              </a:prstGeom>
              <a:blipFill>
                <a:blip r:embed="rId4"/>
                <a:stretch>
                  <a:fillRect l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DFD0D9C6-3095-4A47-9CCA-57494BEFFC6D}"/>
              </a:ext>
            </a:extLst>
          </p:cNvPr>
          <p:cNvSpPr/>
          <p:nvPr/>
        </p:nvSpPr>
        <p:spPr>
          <a:xfrm>
            <a:off x="3094362" y="4512219"/>
            <a:ext cx="223192" cy="22319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2673CD-3E80-424B-8CB8-FF7C61337F1E}"/>
              </a:ext>
            </a:extLst>
          </p:cNvPr>
          <p:cNvSpPr/>
          <p:nvPr/>
        </p:nvSpPr>
        <p:spPr>
          <a:xfrm>
            <a:off x="3521631" y="2714695"/>
            <a:ext cx="223192" cy="22319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03B056-BFEC-AC4E-BE06-992C5CAFDCE2}"/>
                  </a:ext>
                </a:extLst>
              </p:cNvPr>
              <p:cNvSpPr txBox="1"/>
              <p:nvPr/>
            </p:nvSpPr>
            <p:spPr>
              <a:xfrm>
                <a:off x="5624275" y="2792062"/>
                <a:ext cx="372358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 for non-support vectors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03B056-BFEC-AC4E-BE06-992C5CAF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5" y="2792062"/>
                <a:ext cx="3723583" cy="387927"/>
              </a:xfrm>
              <a:prstGeom prst="rect">
                <a:avLst/>
              </a:prstGeom>
              <a:blipFill>
                <a:blip r:embed="rId5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5E5993-BA70-1043-95C4-5DF3940BC885}"/>
                  </a:ext>
                </a:extLst>
              </p:cNvPr>
              <p:cNvSpPr txBox="1"/>
              <p:nvPr/>
            </p:nvSpPr>
            <p:spPr>
              <a:xfrm>
                <a:off x="5624275" y="3215670"/>
                <a:ext cx="3741217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hold only for support vectors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5E5993-BA70-1043-95C4-5DF3940B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5" y="3215670"/>
                <a:ext cx="3741217" cy="387927"/>
              </a:xfrm>
              <a:prstGeom prst="rect">
                <a:avLst/>
              </a:prstGeom>
              <a:blipFill>
                <a:blip r:embed="rId6"/>
                <a:stretch>
                  <a:fillRect r="-33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C2A9827-E9B8-4644-9A61-1E85471190FF}"/>
              </a:ext>
            </a:extLst>
          </p:cNvPr>
          <p:cNvSpPr txBox="1"/>
          <p:nvPr/>
        </p:nvSpPr>
        <p:spPr>
          <a:xfrm>
            <a:off x="5558014" y="3863808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FB4535-DB17-F748-AB2D-517549089A3E}"/>
                  </a:ext>
                </a:extLst>
              </p:cNvPr>
              <p:cNvSpPr/>
              <p:nvPr/>
            </p:nvSpPr>
            <p:spPr>
              <a:xfrm>
                <a:off x="6725193" y="3816952"/>
                <a:ext cx="4170757" cy="873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FB4535-DB17-F748-AB2D-517549089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93" y="3816952"/>
                <a:ext cx="4170757" cy="873124"/>
              </a:xfrm>
              <a:prstGeom prst="rect">
                <a:avLst/>
              </a:prstGeom>
              <a:blipFill>
                <a:blip r:embed="rId7"/>
                <a:stretch>
                  <a:fillRect l="-6079" t="-98551" b="-1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C5A61-96B5-114B-9D23-DEACA2ACA162}"/>
                  </a:ext>
                </a:extLst>
              </p:cNvPr>
              <p:cNvSpPr txBox="1"/>
              <p:nvPr/>
            </p:nvSpPr>
            <p:spPr>
              <a:xfrm>
                <a:off x="5558014" y="4971510"/>
                <a:ext cx="3302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using any support vector: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C5A61-96B5-114B-9D23-DEACA2A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014" y="4971510"/>
                <a:ext cx="3302699" cy="369332"/>
              </a:xfrm>
              <a:prstGeom prst="rect">
                <a:avLst/>
              </a:prstGeom>
              <a:blipFill>
                <a:blip r:embed="rId8"/>
                <a:stretch>
                  <a:fillRect l="-1533" t="-3226" r="-38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FEAFFC-DDDB-7641-925E-F4A46BB2E2EE}"/>
                  </a:ext>
                </a:extLst>
              </p:cNvPr>
              <p:cNvSpPr/>
              <p:nvPr/>
            </p:nvSpPr>
            <p:spPr>
              <a:xfrm>
                <a:off x="6725193" y="5500495"/>
                <a:ext cx="228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FEAFFC-DDDB-7641-925E-F4A46BB2E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93" y="5500495"/>
                <a:ext cx="2289409" cy="410177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/>
      <p:bldP spid="29" grpId="0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CE65-3BC4-5448-9574-5D76C1D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about data that are not linearly separable?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D535C-6549-8B4B-9674-C92F8F65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7DF-F6DF-E64C-8769-567043C7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4C3AD-AD3B-F046-A63B-26E5D7CA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2FE3-6DDF-6C44-B55B-3B7254E42228}"/>
              </a:ext>
            </a:extLst>
          </p:cNvPr>
          <p:cNvSpPr txBox="1"/>
          <p:nvPr/>
        </p:nvSpPr>
        <p:spPr>
          <a:xfrm>
            <a:off x="1006868" y="1690688"/>
            <a:ext cx="336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nonlinear transform to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15805-87C5-C74D-811D-7A927D675706}"/>
              </a:ext>
            </a:extLst>
          </p:cNvPr>
          <p:cNvSpPr txBox="1"/>
          <p:nvPr/>
        </p:nvSpPr>
        <p:spPr>
          <a:xfrm>
            <a:off x="1006868" y="5878444"/>
            <a:ext cx="161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A47E8-2C90-794E-8DF6-65EAB5B39DED}"/>
              </a:ext>
            </a:extLst>
          </p:cNvPr>
          <p:cNvSpPr/>
          <p:nvPr/>
        </p:nvSpPr>
        <p:spPr>
          <a:xfrm>
            <a:off x="1334367" y="2461142"/>
            <a:ext cx="3057536" cy="309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B54473-DEE3-2D46-B7CB-62AA2383F260}"/>
              </a:ext>
            </a:extLst>
          </p:cNvPr>
          <p:cNvSpPr/>
          <p:nvPr/>
        </p:nvSpPr>
        <p:spPr>
          <a:xfrm>
            <a:off x="2841476" y="3945344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206B35-7014-0443-81B4-56B845BC435F}"/>
              </a:ext>
            </a:extLst>
          </p:cNvPr>
          <p:cNvSpPr/>
          <p:nvPr/>
        </p:nvSpPr>
        <p:spPr>
          <a:xfrm>
            <a:off x="2465728" y="4396034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7F7990-E683-9849-A878-F3CFDC885376}"/>
              </a:ext>
            </a:extLst>
          </p:cNvPr>
          <p:cNvSpPr/>
          <p:nvPr/>
        </p:nvSpPr>
        <p:spPr>
          <a:xfrm>
            <a:off x="1796104" y="5023654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0D8552-6CD0-0342-BB00-F627168C2D5C}"/>
              </a:ext>
            </a:extLst>
          </p:cNvPr>
          <p:cNvSpPr/>
          <p:nvPr/>
        </p:nvSpPr>
        <p:spPr>
          <a:xfrm>
            <a:off x="1945150" y="5314640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FF9EDF-AE33-A048-ADF2-1C897E14AADB}"/>
              </a:ext>
            </a:extLst>
          </p:cNvPr>
          <p:cNvSpPr/>
          <p:nvPr/>
        </p:nvSpPr>
        <p:spPr>
          <a:xfrm>
            <a:off x="1484746" y="4910338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268BE2-B480-E34A-9933-7F452614F3DE}"/>
              </a:ext>
            </a:extLst>
          </p:cNvPr>
          <p:cNvSpPr/>
          <p:nvPr/>
        </p:nvSpPr>
        <p:spPr>
          <a:xfrm>
            <a:off x="1758379" y="4785420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312B4A-81F4-8241-8BAF-4BBCD2F9E819}"/>
              </a:ext>
            </a:extLst>
          </p:cNvPr>
          <p:cNvSpPr/>
          <p:nvPr/>
        </p:nvSpPr>
        <p:spPr>
          <a:xfrm>
            <a:off x="2897429" y="4459782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7B92A3-D457-FF4B-B40A-48FF16857DE4}"/>
              </a:ext>
            </a:extLst>
          </p:cNvPr>
          <p:cNvSpPr/>
          <p:nvPr/>
        </p:nvSpPr>
        <p:spPr>
          <a:xfrm>
            <a:off x="2577634" y="3990842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7BB6C8-C37F-784B-8AF9-0F96E4D6F042}"/>
              </a:ext>
            </a:extLst>
          </p:cNvPr>
          <p:cNvSpPr/>
          <p:nvPr/>
        </p:nvSpPr>
        <p:spPr>
          <a:xfrm>
            <a:off x="1596652" y="5292672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98ED6C-8003-DA4C-8C93-C73EE1FE1828}"/>
              </a:ext>
            </a:extLst>
          </p:cNvPr>
          <p:cNvSpPr/>
          <p:nvPr/>
        </p:nvSpPr>
        <p:spPr>
          <a:xfrm>
            <a:off x="2689540" y="4594626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B7535C-E6BE-8D49-A564-66768C51832F}"/>
              </a:ext>
            </a:extLst>
          </p:cNvPr>
          <p:cNvSpPr/>
          <p:nvPr/>
        </p:nvSpPr>
        <p:spPr>
          <a:xfrm>
            <a:off x="2126186" y="3015151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D59764-508B-564F-91E9-554913300F3D}"/>
              </a:ext>
            </a:extLst>
          </p:cNvPr>
          <p:cNvSpPr/>
          <p:nvPr/>
        </p:nvSpPr>
        <p:spPr>
          <a:xfrm>
            <a:off x="2064595" y="258938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A4C79B-1580-5047-BC8A-99A4BDFF896E}"/>
              </a:ext>
            </a:extLst>
          </p:cNvPr>
          <p:cNvSpPr/>
          <p:nvPr/>
        </p:nvSpPr>
        <p:spPr>
          <a:xfrm>
            <a:off x="1522471" y="275887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A81D47-9F22-C244-8007-0A3E131BA010}"/>
              </a:ext>
            </a:extLst>
          </p:cNvPr>
          <p:cNvSpPr/>
          <p:nvPr/>
        </p:nvSpPr>
        <p:spPr>
          <a:xfrm>
            <a:off x="1796104" y="2633959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DA3FBB-F315-FD43-85E7-2F0863D845B2}"/>
              </a:ext>
            </a:extLst>
          </p:cNvPr>
          <p:cNvSpPr/>
          <p:nvPr/>
        </p:nvSpPr>
        <p:spPr>
          <a:xfrm>
            <a:off x="1634377" y="3141211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A46FDE-9DB7-4B41-8400-9CD5ABD84388}"/>
              </a:ext>
            </a:extLst>
          </p:cNvPr>
          <p:cNvSpPr/>
          <p:nvPr/>
        </p:nvSpPr>
        <p:spPr>
          <a:xfrm>
            <a:off x="3982647" y="3071809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38AF4F1-8B55-E14E-A0D0-AD444EADFDF8}"/>
              </a:ext>
            </a:extLst>
          </p:cNvPr>
          <p:cNvSpPr/>
          <p:nvPr/>
        </p:nvSpPr>
        <p:spPr>
          <a:xfrm>
            <a:off x="3921056" y="2646045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4A0472-0113-B545-80C9-FC07384AC140}"/>
              </a:ext>
            </a:extLst>
          </p:cNvPr>
          <p:cNvSpPr/>
          <p:nvPr/>
        </p:nvSpPr>
        <p:spPr>
          <a:xfrm>
            <a:off x="3378932" y="2815535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4ED0B2-5382-2747-9285-53FB4BD06F18}"/>
              </a:ext>
            </a:extLst>
          </p:cNvPr>
          <p:cNvSpPr/>
          <p:nvPr/>
        </p:nvSpPr>
        <p:spPr>
          <a:xfrm>
            <a:off x="3652565" y="269061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A45618-A9AA-3B40-AE6B-80808CC4AD00}"/>
              </a:ext>
            </a:extLst>
          </p:cNvPr>
          <p:cNvSpPr/>
          <p:nvPr/>
        </p:nvSpPr>
        <p:spPr>
          <a:xfrm>
            <a:off x="3809150" y="2951094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FA0466-B319-D646-B902-2D185920D766}"/>
              </a:ext>
            </a:extLst>
          </p:cNvPr>
          <p:cNvSpPr/>
          <p:nvPr/>
        </p:nvSpPr>
        <p:spPr>
          <a:xfrm>
            <a:off x="4186128" y="5171512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F0A9AC-CBB2-0244-8995-372F0C146CCD}"/>
              </a:ext>
            </a:extLst>
          </p:cNvPr>
          <p:cNvSpPr/>
          <p:nvPr/>
        </p:nvSpPr>
        <p:spPr>
          <a:xfrm>
            <a:off x="3982647" y="4930965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70D1CB-5E53-AB4D-BBB2-3F8F17C728F3}"/>
              </a:ext>
            </a:extLst>
          </p:cNvPr>
          <p:cNvSpPr/>
          <p:nvPr/>
        </p:nvSpPr>
        <p:spPr>
          <a:xfrm>
            <a:off x="3674989" y="5284828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EB086D-F8F2-DB45-954F-16EBBF1650B0}"/>
              </a:ext>
            </a:extLst>
          </p:cNvPr>
          <p:cNvSpPr/>
          <p:nvPr/>
        </p:nvSpPr>
        <p:spPr>
          <a:xfrm>
            <a:off x="3714156" y="497553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B1BF18-800D-6B4D-93C1-C080E75030A2}"/>
              </a:ext>
            </a:extLst>
          </p:cNvPr>
          <p:cNvSpPr/>
          <p:nvPr/>
        </p:nvSpPr>
        <p:spPr>
          <a:xfrm>
            <a:off x="3870741" y="5236014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EE1272D-BF97-6343-A846-12BF3A43E837}"/>
              </a:ext>
            </a:extLst>
          </p:cNvPr>
          <p:cNvSpPr/>
          <p:nvPr/>
        </p:nvSpPr>
        <p:spPr>
          <a:xfrm>
            <a:off x="2897429" y="4156902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5B99E6-5960-4C47-8BBE-0DF035856356}"/>
              </a:ext>
            </a:extLst>
          </p:cNvPr>
          <p:cNvSpPr/>
          <p:nvPr/>
        </p:nvSpPr>
        <p:spPr>
          <a:xfrm>
            <a:off x="2689540" y="4291746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9E1261-FE86-F94D-A4E1-DE7F371C72E9}"/>
              </a:ext>
            </a:extLst>
          </p:cNvPr>
          <p:cNvGrpSpPr/>
          <p:nvPr/>
        </p:nvGrpSpPr>
        <p:grpSpPr>
          <a:xfrm>
            <a:off x="6884723" y="2461142"/>
            <a:ext cx="3057536" cy="3096064"/>
            <a:chOff x="6884723" y="2461142"/>
            <a:chExt cx="3057536" cy="309606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B363043-DE0E-E24E-9474-4DF5FE832E46}"/>
                </a:ext>
              </a:extLst>
            </p:cNvPr>
            <p:cNvSpPr/>
            <p:nvPr/>
          </p:nvSpPr>
          <p:spPr>
            <a:xfrm>
              <a:off x="6884723" y="2461142"/>
              <a:ext cx="3057536" cy="309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29236C-3809-8049-B662-D254D9F8734D}"/>
                </a:ext>
              </a:extLst>
            </p:cNvPr>
            <p:cNvSpPr/>
            <p:nvPr/>
          </p:nvSpPr>
          <p:spPr>
            <a:xfrm>
              <a:off x="6981052" y="4776214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19B556-D3E0-1B4C-BFEA-84CFEB2543E2}"/>
                </a:ext>
              </a:extLst>
            </p:cNvPr>
            <p:cNvSpPr/>
            <p:nvPr/>
          </p:nvSpPr>
          <p:spPr>
            <a:xfrm>
              <a:off x="7026665" y="5048194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DF47BC-3460-0E45-8108-582DC3391082}"/>
                </a:ext>
              </a:extLst>
            </p:cNvPr>
            <p:cNvSpPr/>
            <p:nvPr/>
          </p:nvSpPr>
          <p:spPr>
            <a:xfrm>
              <a:off x="9217425" y="3153384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D41CBA4-C15D-AD4D-BA82-AFE66865065D}"/>
                </a:ext>
              </a:extLst>
            </p:cNvPr>
            <p:cNvSpPr/>
            <p:nvPr/>
          </p:nvSpPr>
          <p:spPr>
            <a:xfrm>
              <a:off x="9366471" y="3444370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268C38-66DC-234B-B56E-EBFC8D75B7E7}"/>
                </a:ext>
              </a:extLst>
            </p:cNvPr>
            <p:cNvSpPr/>
            <p:nvPr/>
          </p:nvSpPr>
          <p:spPr>
            <a:xfrm>
              <a:off x="8906067" y="3040068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95E2464-6084-9B49-BDFA-A7FE11D4C0A0}"/>
                </a:ext>
              </a:extLst>
            </p:cNvPr>
            <p:cNvSpPr/>
            <p:nvPr/>
          </p:nvSpPr>
          <p:spPr>
            <a:xfrm>
              <a:off x="9179700" y="2915150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FE309D5-5CC7-6648-974D-16F5C4C116B5}"/>
                </a:ext>
              </a:extLst>
            </p:cNvPr>
            <p:cNvSpPr/>
            <p:nvPr/>
          </p:nvSpPr>
          <p:spPr>
            <a:xfrm>
              <a:off x="7533942" y="5228170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F85B31-E6EB-E144-AF1B-432C878B79C3}"/>
                </a:ext>
              </a:extLst>
            </p:cNvPr>
            <p:cNvSpPr/>
            <p:nvPr/>
          </p:nvSpPr>
          <p:spPr>
            <a:xfrm>
              <a:off x="7138571" y="4643002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78A23FD-AB06-3D4F-A22A-8BAFB04AAF08}"/>
                </a:ext>
              </a:extLst>
            </p:cNvPr>
            <p:cNvSpPr/>
            <p:nvPr/>
          </p:nvSpPr>
          <p:spPr>
            <a:xfrm>
              <a:off x="9017973" y="3422402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0D22F8-A987-C640-A0A4-732218268118}"/>
                </a:ext>
              </a:extLst>
            </p:cNvPr>
            <p:cNvSpPr/>
            <p:nvPr/>
          </p:nvSpPr>
          <p:spPr>
            <a:xfrm>
              <a:off x="7250477" y="524678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630FEDE-81C7-504D-9193-02778B220A26}"/>
                </a:ext>
              </a:extLst>
            </p:cNvPr>
            <p:cNvSpPr/>
            <p:nvPr/>
          </p:nvSpPr>
          <p:spPr>
            <a:xfrm>
              <a:off x="8619218" y="2983410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F60F48-CF18-984B-AE07-5E8241C2E7B4}"/>
                </a:ext>
              </a:extLst>
            </p:cNvPr>
            <p:cNvSpPr/>
            <p:nvPr/>
          </p:nvSpPr>
          <p:spPr>
            <a:xfrm>
              <a:off x="8842545" y="265813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2442DE-13B5-8B4A-9A71-A8C10717F840}"/>
                </a:ext>
              </a:extLst>
            </p:cNvPr>
            <p:cNvSpPr/>
            <p:nvPr/>
          </p:nvSpPr>
          <p:spPr>
            <a:xfrm>
              <a:off x="8300421" y="282762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C2609D2-E2B0-BA40-9D2E-2638FD11A463}"/>
                </a:ext>
              </a:extLst>
            </p:cNvPr>
            <p:cNvSpPr/>
            <p:nvPr/>
          </p:nvSpPr>
          <p:spPr>
            <a:xfrm>
              <a:off x="8574054" y="2702703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305F69D-E3EF-F84E-820B-CB716C34FFE9}"/>
                </a:ext>
              </a:extLst>
            </p:cNvPr>
            <p:cNvSpPr/>
            <p:nvPr/>
          </p:nvSpPr>
          <p:spPr>
            <a:xfrm>
              <a:off x="8412327" y="3209955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781E6-848F-F04C-BD27-75DE8988CA67}"/>
                </a:ext>
              </a:extLst>
            </p:cNvPr>
            <p:cNvSpPr/>
            <p:nvPr/>
          </p:nvSpPr>
          <p:spPr>
            <a:xfrm>
              <a:off x="9533003" y="3071809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990EC54-2C4C-4247-B00C-2E5ABF90F89D}"/>
                </a:ext>
              </a:extLst>
            </p:cNvPr>
            <p:cNvSpPr/>
            <p:nvPr/>
          </p:nvSpPr>
          <p:spPr>
            <a:xfrm>
              <a:off x="9471412" y="2646045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8851F8-C764-D343-A673-AD92439D28E2}"/>
                </a:ext>
              </a:extLst>
            </p:cNvPr>
            <p:cNvSpPr/>
            <p:nvPr/>
          </p:nvSpPr>
          <p:spPr>
            <a:xfrm>
              <a:off x="8929288" y="2815535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A430995-AE3D-4348-9B15-7FFE6BD6265B}"/>
                </a:ext>
              </a:extLst>
            </p:cNvPr>
            <p:cNvSpPr/>
            <p:nvPr/>
          </p:nvSpPr>
          <p:spPr>
            <a:xfrm>
              <a:off x="9202921" y="2690617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3A600AF-06A1-E34F-AE49-521A4E0A8A59}"/>
                </a:ext>
              </a:extLst>
            </p:cNvPr>
            <p:cNvSpPr/>
            <p:nvPr/>
          </p:nvSpPr>
          <p:spPr>
            <a:xfrm>
              <a:off x="9359506" y="2951094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A7A3B7-9C97-6D4D-BC5B-A5EF1846B4F0}"/>
                </a:ext>
              </a:extLst>
            </p:cNvPr>
            <p:cNvSpPr/>
            <p:nvPr/>
          </p:nvSpPr>
          <p:spPr>
            <a:xfrm>
              <a:off x="9008625" y="364749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3FA1CA0-1DDD-A045-B96F-45306D283726}"/>
                </a:ext>
              </a:extLst>
            </p:cNvPr>
            <p:cNvSpPr/>
            <p:nvPr/>
          </p:nvSpPr>
          <p:spPr>
            <a:xfrm>
              <a:off x="8805144" y="3406944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9781BB-0CA6-8445-88B6-15C688317888}"/>
                </a:ext>
              </a:extLst>
            </p:cNvPr>
            <p:cNvSpPr/>
            <p:nvPr/>
          </p:nvSpPr>
          <p:spPr>
            <a:xfrm>
              <a:off x="8497486" y="3760807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62BFEE7-B730-1942-89DE-2CB777A7200B}"/>
                </a:ext>
              </a:extLst>
            </p:cNvPr>
            <p:cNvSpPr/>
            <p:nvPr/>
          </p:nvSpPr>
          <p:spPr>
            <a:xfrm>
              <a:off x="8536653" y="3451516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64671EC-44A3-D245-B5C4-3A09926AA862}"/>
                </a:ext>
              </a:extLst>
            </p:cNvPr>
            <p:cNvSpPr/>
            <p:nvPr/>
          </p:nvSpPr>
          <p:spPr>
            <a:xfrm>
              <a:off x="8693238" y="3711993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2CB6342-DAC5-B54C-B867-C0419E99F064}"/>
                </a:ext>
              </a:extLst>
            </p:cNvPr>
            <p:cNvSpPr/>
            <p:nvPr/>
          </p:nvSpPr>
          <p:spPr>
            <a:xfrm>
              <a:off x="7026665" y="435934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EE53236-4EC7-8F4D-A41A-E0606468A175}"/>
                </a:ext>
              </a:extLst>
            </p:cNvPr>
            <p:cNvSpPr/>
            <p:nvPr/>
          </p:nvSpPr>
          <p:spPr>
            <a:xfrm>
              <a:off x="7250477" y="494390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ight Arrow 75">
            <a:extLst>
              <a:ext uri="{FF2B5EF4-FFF2-40B4-BE49-F238E27FC236}">
                <a16:creationId xmlns:a16="http://schemas.microsoft.com/office/drawing/2014/main" id="{E8B3E802-1E61-FA40-82F7-1FCE9FBF2C21}"/>
              </a:ext>
            </a:extLst>
          </p:cNvPr>
          <p:cNvSpPr/>
          <p:nvPr/>
        </p:nvSpPr>
        <p:spPr>
          <a:xfrm>
            <a:off x="5207000" y="3564832"/>
            <a:ext cx="774700" cy="5393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69BC02B-3975-0440-A0C9-00E4F1DF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AC77-5DB4-FD4A-8EB7-BFAF4B38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6DAB-FD51-7948-852D-86DAE8014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Kernel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DE08-B73B-834A-A766-7421A5D2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D8176-77E8-6649-B3BA-F31203ED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71A1-3350-2049-8DE2-2BB1014C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102C9-140E-9A4C-83F8-714DDF0F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3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4B08-45CA-2846-AEB2-C8975346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1D2-2DE6-B64C-889F-663E09B7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Decision boundary and margin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570C1-2974-3D46-AEBB-8543B960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6B36A-7DAD-9147-ACCD-86EE3F93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94E2A-BE6C-BB45-8046-777D7DE3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AA8D8-C412-294A-9B39-23D96FE9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B3FC-9179-5849-A14F-24BAE250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6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F280-64DA-1D45-B255-3AD8792CF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Support vector machine (SVM)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Among the best “off-the-shelf” supervised learning algorithm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err="1"/>
              <a:t>Vapnick</a:t>
            </a:r>
            <a:r>
              <a:rPr lang="en-US" sz="2000" dirty="0"/>
              <a:t>, 1995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7F86-1336-7C41-8543-27C3ADFB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DA0A0-5726-B74E-8DB4-37EB8456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82C9-5D99-B746-B6F8-A2DFB575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C486C-645B-5147-BFF6-8B30BF10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6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DFC8-6291-C14C-964C-A7C656AD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96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Classification problem = drawing a decision boundary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63A94-E130-4241-8EF5-732E774C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74D4-61A1-C642-9276-50DAC9F9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39215-98A8-724B-AEBE-48F4BAAD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4CE1B-695E-074A-94D1-D1271DB5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71285-DBA9-C742-AD35-A709D72BEC11}"/>
              </a:ext>
            </a:extLst>
          </p:cNvPr>
          <p:cNvCxnSpPr>
            <a:cxnSpLocks/>
          </p:cNvCxnSpPr>
          <p:nvPr/>
        </p:nvCxnSpPr>
        <p:spPr>
          <a:xfrm flipV="1">
            <a:off x="1106554" y="2003424"/>
            <a:ext cx="0" cy="32997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62DCC1-7F0F-C24F-98AC-7714F588FFFD}"/>
              </a:ext>
            </a:extLst>
          </p:cNvPr>
          <p:cNvCxnSpPr>
            <a:cxnSpLocks/>
          </p:cNvCxnSpPr>
          <p:nvPr/>
        </p:nvCxnSpPr>
        <p:spPr>
          <a:xfrm>
            <a:off x="1106554" y="5303216"/>
            <a:ext cx="43334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14EC9E-6598-A143-A5C5-CAD4F42361D2}"/>
              </a:ext>
            </a:extLst>
          </p:cNvPr>
          <p:cNvSpPr/>
          <p:nvPr/>
        </p:nvSpPr>
        <p:spPr>
          <a:xfrm>
            <a:off x="1507433" y="402268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4D4E0C-B625-F847-90BD-1717D169F57A}"/>
              </a:ext>
            </a:extLst>
          </p:cNvPr>
          <p:cNvSpPr/>
          <p:nvPr/>
        </p:nvSpPr>
        <p:spPr>
          <a:xfrm>
            <a:off x="1954694" y="4233104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579661-987F-E24B-8C8B-DD3BE6A285CD}"/>
              </a:ext>
            </a:extLst>
          </p:cNvPr>
          <p:cNvSpPr/>
          <p:nvPr/>
        </p:nvSpPr>
        <p:spPr>
          <a:xfrm>
            <a:off x="2458278" y="4520411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55AE25-5439-8843-8B4C-96C2A0EDF5B5}"/>
              </a:ext>
            </a:extLst>
          </p:cNvPr>
          <p:cNvSpPr/>
          <p:nvPr/>
        </p:nvSpPr>
        <p:spPr>
          <a:xfrm>
            <a:off x="1424607" y="464723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BA1ECD-CC5C-9747-A3D7-6A48CA4A8933}"/>
              </a:ext>
            </a:extLst>
          </p:cNvPr>
          <p:cNvSpPr/>
          <p:nvPr/>
        </p:nvSpPr>
        <p:spPr>
          <a:xfrm>
            <a:off x="1878494" y="4662950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C8F227-A34A-7642-A0FB-F6B42DC77ABB}"/>
              </a:ext>
            </a:extLst>
          </p:cNvPr>
          <p:cNvSpPr/>
          <p:nvPr/>
        </p:nvSpPr>
        <p:spPr>
          <a:xfrm>
            <a:off x="2418523" y="496066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591542-68B6-044F-8DE9-5956F40B16B5}"/>
              </a:ext>
            </a:extLst>
          </p:cNvPr>
          <p:cNvSpPr/>
          <p:nvPr/>
        </p:nvSpPr>
        <p:spPr>
          <a:xfrm>
            <a:off x="2852528" y="2766417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EDA1D4-5BA3-C145-82E8-0A34D4797813}"/>
              </a:ext>
            </a:extLst>
          </p:cNvPr>
          <p:cNvSpPr/>
          <p:nvPr/>
        </p:nvSpPr>
        <p:spPr>
          <a:xfrm>
            <a:off x="3359424" y="2979693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AC978E-FCB7-7147-907F-A800A69080DF}"/>
              </a:ext>
            </a:extLst>
          </p:cNvPr>
          <p:cNvSpPr/>
          <p:nvPr/>
        </p:nvSpPr>
        <p:spPr>
          <a:xfrm>
            <a:off x="3677476" y="2796990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8E7C5B-ED3C-8D4C-A711-FE2F2A6465FA}"/>
              </a:ext>
            </a:extLst>
          </p:cNvPr>
          <p:cNvSpPr/>
          <p:nvPr/>
        </p:nvSpPr>
        <p:spPr>
          <a:xfrm>
            <a:off x="2941981" y="3289878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3A47CF-69E8-8A40-9D5F-B21D18F936E6}"/>
              </a:ext>
            </a:extLst>
          </p:cNvPr>
          <p:cNvSpPr/>
          <p:nvPr/>
        </p:nvSpPr>
        <p:spPr>
          <a:xfrm>
            <a:off x="3303102" y="3569415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D3D1B9-C6CB-F241-A640-399630F23F71}"/>
              </a:ext>
            </a:extLst>
          </p:cNvPr>
          <p:cNvSpPr/>
          <p:nvPr/>
        </p:nvSpPr>
        <p:spPr>
          <a:xfrm>
            <a:off x="3743737" y="3347439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CBCE22-C2D7-0144-BF65-149B70A38656}"/>
              </a:ext>
            </a:extLst>
          </p:cNvPr>
          <p:cNvCxnSpPr/>
          <p:nvPr/>
        </p:nvCxnSpPr>
        <p:spPr>
          <a:xfrm>
            <a:off x="838200" y="2155410"/>
            <a:ext cx="3505200" cy="3505200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EEA81E-8382-C140-956A-6477D18D4662}"/>
                  </a:ext>
                </a:extLst>
              </p:cNvPr>
              <p:cNvSpPr txBox="1"/>
              <p:nvPr/>
            </p:nvSpPr>
            <p:spPr>
              <a:xfrm>
                <a:off x="2410542" y="5719608"/>
                <a:ext cx="37028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Decision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EEA81E-8382-C140-956A-6477D18D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542" y="5719608"/>
                <a:ext cx="3702809" cy="338554"/>
              </a:xfrm>
              <a:prstGeom prst="rect">
                <a:avLst/>
              </a:prstGeom>
              <a:blipFill>
                <a:blip r:embed="rId3"/>
                <a:stretch>
                  <a:fillRect l="-68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F10CB7-DAFC-CB4A-9577-EB0051773922}"/>
                  </a:ext>
                </a:extLst>
              </p:cNvPr>
              <p:cNvSpPr txBox="1"/>
              <p:nvPr/>
            </p:nvSpPr>
            <p:spPr>
              <a:xfrm>
                <a:off x="6142773" y="1564820"/>
                <a:ext cx="4122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How to find the decision boundary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F10CB7-DAFC-CB4A-9577-EB005177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3" y="1564820"/>
                <a:ext cx="4122475" cy="338554"/>
              </a:xfrm>
              <a:prstGeom prst="rect">
                <a:avLst/>
              </a:prstGeom>
              <a:blipFill>
                <a:blip r:embed="rId4"/>
                <a:stretch>
                  <a:fillRect l="-92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4E532-99D3-3A4A-AB27-ECC4FED1E630}"/>
                  </a:ext>
                </a:extLst>
              </p:cNvPr>
              <p:cNvSpPr txBox="1"/>
              <p:nvPr/>
            </p:nvSpPr>
            <p:spPr>
              <a:xfrm>
                <a:off x="6185330" y="2101623"/>
                <a:ext cx="3780305" cy="59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Logistic regression:</a:t>
                </a:r>
              </a:p>
              <a:p>
                <a:r>
                  <a:rPr lang="en-US" sz="1600" dirty="0"/>
                  <a:t>models the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04E532-99D3-3A4A-AB27-ECC4FED1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30" y="2101623"/>
                <a:ext cx="3780305" cy="595035"/>
              </a:xfrm>
              <a:prstGeom prst="rect">
                <a:avLst/>
              </a:prstGeom>
              <a:blipFill>
                <a:blip r:embed="rId5"/>
                <a:stretch>
                  <a:fillRect l="-669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118E38-3635-7748-BA16-2C0906C67D8F}"/>
                  </a:ext>
                </a:extLst>
              </p:cNvPr>
              <p:cNvSpPr txBox="1"/>
              <p:nvPr/>
            </p:nvSpPr>
            <p:spPr>
              <a:xfrm>
                <a:off x="7166114" y="2757468"/>
                <a:ext cx="3038973" cy="282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118E38-3635-7748-BA16-2C0906C6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14" y="2757468"/>
                <a:ext cx="3038973" cy="282641"/>
              </a:xfrm>
              <a:prstGeom prst="rect">
                <a:avLst/>
              </a:prstGeom>
              <a:blipFill>
                <a:blip r:embed="rId6"/>
                <a:stretch>
                  <a:fillRect l="-1250" r="-16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5250-2CA2-D34A-A831-46D940A48071}"/>
                  </a:ext>
                </a:extLst>
              </p:cNvPr>
              <p:cNvSpPr txBox="1"/>
              <p:nvPr/>
            </p:nvSpPr>
            <p:spPr>
              <a:xfrm>
                <a:off x="6645965" y="3752647"/>
                <a:ext cx="4768934" cy="455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015250-2CA2-D34A-A831-46D940A48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965" y="3752647"/>
                <a:ext cx="4768934" cy="455125"/>
              </a:xfrm>
              <a:prstGeom prst="rect">
                <a:avLst/>
              </a:prstGeom>
              <a:blipFill>
                <a:blip r:embed="rId7"/>
                <a:stretch>
                  <a:fillRect l="-796" t="-200000" r="-796" b="-28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416748-D66B-8E4A-80EB-492EECBF6BDC}"/>
                  </a:ext>
                </a:extLst>
              </p:cNvPr>
              <p:cNvSpPr/>
              <p:nvPr/>
            </p:nvSpPr>
            <p:spPr>
              <a:xfrm>
                <a:off x="6185330" y="3293742"/>
                <a:ext cx="43194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Learn the parameters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that </a:t>
                </a:r>
                <a:r>
                  <a:rPr lang="en-US" sz="1600" b="1" dirty="0"/>
                  <a:t>minimize</a:t>
                </a:r>
                <a:r>
                  <a:rPr lang="en-US" sz="1600" dirty="0"/>
                  <a:t> the cost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F416748-D66B-8E4A-80EB-492EECBF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30" y="3293742"/>
                <a:ext cx="4319452" cy="338554"/>
              </a:xfrm>
              <a:prstGeom prst="rect">
                <a:avLst/>
              </a:prstGeom>
              <a:blipFill>
                <a:blip r:embed="rId8"/>
                <a:stretch>
                  <a:fillRect l="-587" t="-3571" r="-29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CADAF8A-9FAA-D94C-918D-E3A1CA3EB61A}"/>
              </a:ext>
            </a:extLst>
          </p:cNvPr>
          <p:cNvSpPr txBox="1"/>
          <p:nvPr/>
        </p:nvSpPr>
        <p:spPr>
          <a:xfrm>
            <a:off x="6142773" y="4486492"/>
            <a:ext cx="4424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Equivalent to </a:t>
            </a:r>
            <a:r>
              <a:rPr lang="en-US" sz="1600" b="1" dirty="0"/>
              <a:t>maximizing</a:t>
            </a:r>
            <a:r>
              <a:rPr lang="en-US" sz="1600" dirty="0"/>
              <a:t> the log likelihood of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AA61801-0256-A04F-AFEF-07FA9BAFD3DA}"/>
                  </a:ext>
                </a:extLst>
              </p:cNvPr>
              <p:cNvSpPr txBox="1"/>
              <p:nvPr/>
            </p:nvSpPr>
            <p:spPr>
              <a:xfrm>
                <a:off x="6645965" y="4976426"/>
                <a:ext cx="4156458" cy="47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AA61801-0256-A04F-AFEF-07FA9BAF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965" y="4976426"/>
                <a:ext cx="4156458" cy="479490"/>
              </a:xfrm>
              <a:prstGeom prst="rect">
                <a:avLst/>
              </a:prstGeom>
              <a:blipFill>
                <a:blip r:embed="rId9"/>
                <a:stretch>
                  <a:fillRect l="-608" t="-187179" r="-912" b="-27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22AA8A-BED9-F343-BC56-4A68C5342906}"/>
                  </a:ext>
                </a:extLst>
              </p:cNvPr>
              <p:cNvSpPr/>
              <p:nvPr/>
            </p:nvSpPr>
            <p:spPr>
              <a:xfrm>
                <a:off x="5436370" y="5082867"/>
                <a:ext cx="42851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22AA8A-BED9-F343-BC56-4A68C5342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70" y="5082867"/>
                <a:ext cx="428515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09A172F-5AFA-DF4A-A99C-C2B2EBF5D4A6}"/>
                  </a:ext>
                </a:extLst>
              </p:cNvPr>
              <p:cNvSpPr/>
              <p:nvPr/>
            </p:nvSpPr>
            <p:spPr>
              <a:xfrm>
                <a:off x="892296" y="1628740"/>
                <a:ext cx="4332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09A172F-5AFA-DF4A-A99C-C2B2EBF5D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96" y="1628740"/>
                <a:ext cx="43325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88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4CD4-5A52-2B4C-845C-2956F756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8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Another way of viewing the linear separation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1730B-1EBD-D143-AFA8-D1DCB4DE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E6154-2396-4D48-B6F4-8CD55FCE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C2F5C-C7D8-EC46-84BF-1C8F72F0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8035D-023D-8A43-8380-97D0A11E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4726C11-1291-F64D-8828-C6EA839F296E}"/>
              </a:ext>
            </a:extLst>
          </p:cNvPr>
          <p:cNvGrpSpPr/>
          <p:nvPr/>
        </p:nvGrpSpPr>
        <p:grpSpPr>
          <a:xfrm>
            <a:off x="1058917" y="1789386"/>
            <a:ext cx="2522483" cy="2522483"/>
            <a:chOff x="1058917" y="1789386"/>
            <a:chExt cx="2522483" cy="25224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4C052-ABE0-6E42-BD58-26378F489D3D}"/>
                </a:ext>
              </a:extLst>
            </p:cNvPr>
            <p:cNvSpPr/>
            <p:nvPr/>
          </p:nvSpPr>
          <p:spPr>
            <a:xfrm>
              <a:off x="1058917" y="1789386"/>
              <a:ext cx="2522483" cy="2522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E5D994-26A5-914D-A97D-3573EEF7894F}"/>
                </a:ext>
              </a:extLst>
            </p:cNvPr>
            <p:cNvSpPr/>
            <p:nvPr/>
          </p:nvSpPr>
          <p:spPr>
            <a:xfrm>
              <a:off x="1308308" y="3569415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8E965D-7CEC-E746-9CF8-2F537DFACF4F}"/>
                </a:ext>
              </a:extLst>
            </p:cNvPr>
            <p:cNvSpPr/>
            <p:nvPr/>
          </p:nvSpPr>
          <p:spPr>
            <a:xfrm>
              <a:off x="1965205" y="3820919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AA49F8-13D5-3040-922F-1AE363577CB9}"/>
                </a:ext>
              </a:extLst>
            </p:cNvPr>
            <p:cNvSpPr/>
            <p:nvPr/>
          </p:nvSpPr>
          <p:spPr>
            <a:xfrm>
              <a:off x="2563609" y="208381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B44A01-BDF4-5441-9514-66E2CD98898F}"/>
                </a:ext>
              </a:extLst>
            </p:cNvPr>
            <p:cNvSpPr/>
            <p:nvPr/>
          </p:nvSpPr>
          <p:spPr>
            <a:xfrm>
              <a:off x="2699556" y="2836318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F44F4B-A908-4C40-95A1-425B21228166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058917" y="3050628"/>
            <a:ext cx="2522483" cy="37332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8B9A47-A929-E94C-859F-AD21AE2660E0}"/>
              </a:ext>
            </a:extLst>
          </p:cNvPr>
          <p:cNvCxnSpPr>
            <a:cxnSpLocks/>
          </p:cNvCxnSpPr>
          <p:nvPr/>
        </p:nvCxnSpPr>
        <p:spPr>
          <a:xfrm flipV="1">
            <a:off x="1058916" y="3245350"/>
            <a:ext cx="2522483" cy="3733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C9B763-EB05-DB45-BEB7-CCE9892337A9}"/>
              </a:ext>
            </a:extLst>
          </p:cNvPr>
          <p:cNvCxnSpPr>
            <a:cxnSpLocks/>
          </p:cNvCxnSpPr>
          <p:nvPr/>
        </p:nvCxnSpPr>
        <p:spPr>
          <a:xfrm flipV="1">
            <a:off x="1058916" y="2862492"/>
            <a:ext cx="2522483" cy="3733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158A31-83DA-DD4B-9442-CA6150BCB76D}"/>
              </a:ext>
            </a:extLst>
          </p:cNvPr>
          <p:cNvSpPr txBox="1"/>
          <p:nvPr/>
        </p:nvSpPr>
        <p:spPr>
          <a:xfrm>
            <a:off x="1050002" y="5282875"/>
            <a:ext cx="195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best?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B36661-EAA5-8E41-BCB2-0194D934D4B7}"/>
              </a:ext>
            </a:extLst>
          </p:cNvPr>
          <p:cNvSpPr txBox="1"/>
          <p:nvPr/>
        </p:nvSpPr>
        <p:spPr>
          <a:xfrm>
            <a:off x="3313116" y="5281828"/>
            <a:ext cx="289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bigger margin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45199D9-863A-B746-B707-F3F10207CA92}"/>
                  </a:ext>
                </a:extLst>
              </p:cNvPr>
              <p:cNvSpPr txBox="1"/>
              <p:nvPr/>
            </p:nvSpPr>
            <p:spPr>
              <a:xfrm>
                <a:off x="6519950" y="5283681"/>
                <a:ext cx="4420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maximizes the margin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45199D9-863A-B746-B707-F3F10207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950" y="5283681"/>
                <a:ext cx="4420441" cy="369332"/>
              </a:xfrm>
              <a:prstGeom prst="rect">
                <a:avLst/>
              </a:prstGeom>
              <a:blipFill>
                <a:blip r:embed="rId3"/>
                <a:stretch>
                  <a:fillRect l="-860" t="-6667" r="-2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F9892E-8745-774B-A288-A2BC168D3BCB}"/>
                  </a:ext>
                </a:extLst>
              </p:cNvPr>
              <p:cNvSpPr txBox="1"/>
              <p:nvPr/>
            </p:nvSpPr>
            <p:spPr>
              <a:xfrm>
                <a:off x="1578099" y="4409455"/>
                <a:ext cx="1408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F9892E-8745-774B-A288-A2BC168D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99" y="4409455"/>
                <a:ext cx="14085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1F2B981-3ADB-B742-BE20-D9E4F9F72070}"/>
              </a:ext>
            </a:extLst>
          </p:cNvPr>
          <p:cNvGrpSpPr/>
          <p:nvPr/>
        </p:nvGrpSpPr>
        <p:grpSpPr>
          <a:xfrm>
            <a:off x="4766440" y="1789386"/>
            <a:ext cx="2538250" cy="2952755"/>
            <a:chOff x="4766440" y="1789386"/>
            <a:chExt cx="2538250" cy="29527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5FA1B0-7CDF-5148-8FC8-3AC4AD0A92CE}"/>
                </a:ext>
              </a:extLst>
            </p:cNvPr>
            <p:cNvSpPr/>
            <p:nvPr/>
          </p:nvSpPr>
          <p:spPr>
            <a:xfrm>
              <a:off x="4774324" y="1789386"/>
              <a:ext cx="2522483" cy="2522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4686CB-2B44-BA4B-B05F-02860DF473F7}"/>
                </a:ext>
              </a:extLst>
            </p:cNvPr>
            <p:cNvSpPr/>
            <p:nvPr/>
          </p:nvSpPr>
          <p:spPr>
            <a:xfrm>
              <a:off x="5023715" y="3569415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DA4026-1673-D34F-91EF-6B07B9FA0DED}"/>
                </a:ext>
              </a:extLst>
            </p:cNvPr>
            <p:cNvSpPr/>
            <p:nvPr/>
          </p:nvSpPr>
          <p:spPr>
            <a:xfrm>
              <a:off x="5680612" y="3820919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53A1A1-1716-A544-9959-1E98A4F2A025}"/>
                </a:ext>
              </a:extLst>
            </p:cNvPr>
            <p:cNvSpPr/>
            <p:nvPr/>
          </p:nvSpPr>
          <p:spPr>
            <a:xfrm>
              <a:off x="6279016" y="208381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924353-727A-2D4E-B301-201C4085348D}"/>
                </a:ext>
              </a:extLst>
            </p:cNvPr>
            <p:cNvSpPr/>
            <p:nvPr/>
          </p:nvSpPr>
          <p:spPr>
            <a:xfrm>
              <a:off x="6414963" y="2836318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3294FF-FA76-E74F-AE1C-74FC66BA0E3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323" y="2132210"/>
              <a:ext cx="2522484" cy="182123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F8A159-2D25-FD45-80AE-67D04C40F690}"/>
                </a:ext>
              </a:extLst>
            </p:cNvPr>
            <p:cNvCxnSpPr>
              <a:cxnSpLocks/>
            </p:cNvCxnSpPr>
            <p:nvPr/>
          </p:nvCxnSpPr>
          <p:spPr>
            <a:xfrm>
              <a:off x="4766440" y="2497285"/>
              <a:ext cx="2522485" cy="183492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2B411F-96BA-5B48-A6DA-F2F762DF0ECA}"/>
                </a:ext>
              </a:extLst>
            </p:cNvPr>
            <p:cNvCxnSpPr>
              <a:cxnSpLocks/>
            </p:cNvCxnSpPr>
            <p:nvPr/>
          </p:nvCxnSpPr>
          <p:spPr>
            <a:xfrm>
              <a:off x="4842640" y="1804234"/>
              <a:ext cx="2462050" cy="179867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8E277A1-E0D1-1D4E-A216-95CF5BBCC869}"/>
                    </a:ext>
                  </a:extLst>
                </p:cNvPr>
                <p:cNvSpPr txBox="1"/>
                <p:nvPr/>
              </p:nvSpPr>
              <p:spPr>
                <a:xfrm>
                  <a:off x="5259406" y="4403587"/>
                  <a:ext cx="14180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8E277A1-E0D1-1D4E-A216-95CF5BBCC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406" y="4403587"/>
                  <a:ext cx="1418017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E7C67-6670-454A-8D96-AE3E9E1C3568}"/>
              </a:ext>
            </a:extLst>
          </p:cNvPr>
          <p:cNvGrpSpPr/>
          <p:nvPr/>
        </p:nvGrpSpPr>
        <p:grpSpPr>
          <a:xfrm>
            <a:off x="8473966" y="1789386"/>
            <a:ext cx="2554016" cy="2955224"/>
            <a:chOff x="8473966" y="1789386"/>
            <a:chExt cx="2554016" cy="295522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932A6D-4BB7-9F4E-BC1A-66DB8E8B15BE}"/>
                </a:ext>
              </a:extLst>
            </p:cNvPr>
            <p:cNvSpPr/>
            <p:nvPr/>
          </p:nvSpPr>
          <p:spPr>
            <a:xfrm>
              <a:off x="8497615" y="1789386"/>
              <a:ext cx="2522483" cy="2522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B373F4-9350-DB43-AE54-4D3A2460E87D}"/>
                </a:ext>
              </a:extLst>
            </p:cNvPr>
            <p:cNvSpPr/>
            <p:nvPr/>
          </p:nvSpPr>
          <p:spPr>
            <a:xfrm>
              <a:off x="8747006" y="3569415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960A20-FAD7-D343-895E-C7EF551B920B}"/>
                </a:ext>
              </a:extLst>
            </p:cNvPr>
            <p:cNvSpPr/>
            <p:nvPr/>
          </p:nvSpPr>
          <p:spPr>
            <a:xfrm>
              <a:off x="9403903" y="3820919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D1F81EF-E39D-1941-B3B2-471E8A13EB6C}"/>
                </a:ext>
              </a:extLst>
            </p:cNvPr>
            <p:cNvSpPr/>
            <p:nvPr/>
          </p:nvSpPr>
          <p:spPr>
            <a:xfrm>
              <a:off x="10002307" y="208381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FEEB48-FC1A-854F-B41D-BF8A58490659}"/>
                </a:ext>
              </a:extLst>
            </p:cNvPr>
            <p:cNvSpPr/>
            <p:nvPr/>
          </p:nvSpPr>
          <p:spPr>
            <a:xfrm>
              <a:off x="10138254" y="2836318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50DDFF0-4F11-C649-8757-54A550F48C30}"/>
                </a:ext>
              </a:extLst>
            </p:cNvPr>
            <p:cNvCxnSpPr>
              <a:cxnSpLocks/>
            </p:cNvCxnSpPr>
            <p:nvPr/>
          </p:nvCxnSpPr>
          <p:spPr>
            <a:xfrm>
              <a:off x="8505498" y="2439588"/>
              <a:ext cx="2522484" cy="1821231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9D8827-ED2F-BD4F-B202-0D0C9E197DE6}"/>
                </a:ext>
              </a:extLst>
            </p:cNvPr>
            <p:cNvCxnSpPr>
              <a:cxnSpLocks/>
            </p:cNvCxnSpPr>
            <p:nvPr/>
          </p:nvCxnSpPr>
          <p:spPr>
            <a:xfrm>
              <a:off x="8473966" y="3082160"/>
              <a:ext cx="1773161" cy="126124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7243A2-4680-7B45-94C9-16A5D6893923}"/>
                </a:ext>
              </a:extLst>
            </p:cNvPr>
            <p:cNvCxnSpPr>
              <a:cxnSpLocks/>
            </p:cNvCxnSpPr>
            <p:nvPr/>
          </p:nvCxnSpPr>
          <p:spPr>
            <a:xfrm>
              <a:off x="8550167" y="1789386"/>
              <a:ext cx="2462050" cy="179867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EE7EDE4-1EE0-0143-AA0B-E2FF87E853DA}"/>
                    </a:ext>
                  </a:extLst>
                </p:cNvPr>
                <p:cNvSpPr txBox="1"/>
                <p:nvPr/>
              </p:nvSpPr>
              <p:spPr>
                <a:xfrm>
                  <a:off x="9054593" y="4406056"/>
                  <a:ext cx="141801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EE7EDE4-1EE0-0143-AA0B-E2FF87E85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593" y="4406056"/>
                  <a:ext cx="141801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273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340E-6C70-0745-89FD-02BADABF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07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Margin and the performance of a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3D10-10DC-FF4E-AFF6-799D4706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86815-6BA8-034D-A848-73B470BD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A0A2-7B8B-FC44-B319-B3AFB2EA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83F533-4CC4-FA41-BE48-F9FC0F1F7A15}"/>
              </a:ext>
            </a:extLst>
          </p:cNvPr>
          <p:cNvGrpSpPr/>
          <p:nvPr/>
        </p:nvGrpSpPr>
        <p:grpSpPr>
          <a:xfrm>
            <a:off x="1282262" y="1671145"/>
            <a:ext cx="3620814" cy="3620814"/>
            <a:chOff x="1282262" y="1671145"/>
            <a:chExt cx="3620814" cy="36208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C5A1C2-CB65-754C-9C35-5AA8EFFF1AA1}"/>
                </a:ext>
              </a:extLst>
            </p:cNvPr>
            <p:cNvSpPr/>
            <p:nvPr/>
          </p:nvSpPr>
          <p:spPr>
            <a:xfrm>
              <a:off x="1282262" y="1671145"/>
              <a:ext cx="3620814" cy="3620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0F33BF-06D0-0146-B678-5A8EC239EF1A}"/>
                </a:ext>
              </a:extLst>
            </p:cNvPr>
            <p:cNvSpPr/>
            <p:nvPr/>
          </p:nvSpPr>
          <p:spPr>
            <a:xfrm>
              <a:off x="2695332" y="4213971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CFA78B-B181-4E41-BFE9-E308C901FD94}"/>
                </a:ext>
              </a:extLst>
            </p:cNvPr>
            <p:cNvSpPr/>
            <p:nvPr/>
          </p:nvSpPr>
          <p:spPr>
            <a:xfrm>
              <a:off x="2960147" y="4476838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202284-3E30-474B-8A08-ED2A7922040F}"/>
                </a:ext>
              </a:extLst>
            </p:cNvPr>
            <p:cNvSpPr/>
            <p:nvPr/>
          </p:nvSpPr>
          <p:spPr>
            <a:xfrm>
              <a:off x="3994673" y="213899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AE77E7-C08B-524C-88A5-0A0402DA23C9}"/>
                </a:ext>
              </a:extLst>
            </p:cNvPr>
            <p:cNvSpPr/>
            <p:nvPr/>
          </p:nvSpPr>
          <p:spPr>
            <a:xfrm>
              <a:off x="4143304" y="279206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21976F-0340-D742-ADE0-4F09C5DCC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3999" y="1685993"/>
              <a:ext cx="13424" cy="3605966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673354-14C4-C348-A4F2-1273C082E8C6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1" y="1671145"/>
              <a:ext cx="0" cy="36208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800B2D-5191-EF4F-A34A-CCE87266996F}"/>
                </a:ext>
              </a:extLst>
            </p:cNvPr>
            <p:cNvCxnSpPr>
              <a:cxnSpLocks/>
            </p:cNvCxnSpPr>
            <p:nvPr/>
          </p:nvCxnSpPr>
          <p:spPr>
            <a:xfrm>
              <a:off x="3598081" y="1671145"/>
              <a:ext cx="0" cy="362081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B5763A-9A44-E642-B8E6-6BFA48FD0C03}"/>
                </a:ext>
              </a:extLst>
            </p:cNvPr>
            <p:cNvSpPr/>
            <p:nvPr/>
          </p:nvSpPr>
          <p:spPr>
            <a:xfrm>
              <a:off x="3598081" y="2319235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47E1AD-1B88-614B-B77E-7092604245A2}"/>
                </a:ext>
              </a:extLst>
            </p:cNvPr>
            <p:cNvSpPr/>
            <p:nvPr/>
          </p:nvSpPr>
          <p:spPr>
            <a:xfrm>
              <a:off x="3928412" y="2484853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EB884E-AA8B-4E4B-B881-15ED37FD8C53}"/>
                </a:ext>
              </a:extLst>
            </p:cNvPr>
            <p:cNvSpPr/>
            <p:nvPr/>
          </p:nvSpPr>
          <p:spPr>
            <a:xfrm>
              <a:off x="2449081" y="476320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533D0C-F901-AF46-8446-DE584D781C9C}"/>
                </a:ext>
              </a:extLst>
            </p:cNvPr>
            <p:cNvSpPr/>
            <p:nvPr/>
          </p:nvSpPr>
          <p:spPr>
            <a:xfrm>
              <a:off x="2545901" y="4513516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6D9296F-E2BC-2C49-BC38-4EB94F74099E}"/>
                </a:ext>
              </a:extLst>
            </p:cNvPr>
            <p:cNvSpPr/>
            <p:nvPr/>
          </p:nvSpPr>
          <p:spPr>
            <a:xfrm>
              <a:off x="3737998" y="2725801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5FF0BA-CB72-D840-BD94-1BA2EEC6740A}"/>
                </a:ext>
              </a:extLst>
            </p:cNvPr>
            <p:cNvSpPr/>
            <p:nvPr/>
          </p:nvSpPr>
          <p:spPr>
            <a:xfrm>
              <a:off x="2761593" y="484264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732EB46D-8B6B-9944-9E28-B23A18DE1E2D}"/>
              </a:ext>
            </a:extLst>
          </p:cNvPr>
          <p:cNvSpPr/>
          <p:nvPr/>
        </p:nvSpPr>
        <p:spPr>
          <a:xfrm>
            <a:off x="3181125" y="1976647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A5D240-0DE3-134D-B373-3F034DAE2A7B}"/>
              </a:ext>
            </a:extLst>
          </p:cNvPr>
          <p:cNvSpPr/>
          <p:nvPr/>
        </p:nvSpPr>
        <p:spPr>
          <a:xfrm>
            <a:off x="3399299" y="4914734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F2403C-CCF9-784D-B492-0B58F88471D4}"/>
              </a:ext>
            </a:extLst>
          </p:cNvPr>
          <p:cNvGrpSpPr/>
          <p:nvPr/>
        </p:nvGrpSpPr>
        <p:grpSpPr>
          <a:xfrm>
            <a:off x="6928945" y="1671145"/>
            <a:ext cx="3620814" cy="3620814"/>
            <a:chOff x="6928945" y="1671145"/>
            <a:chExt cx="3620814" cy="362081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8514C7-5233-5C4E-9F02-4EFCBA99603D}"/>
                </a:ext>
              </a:extLst>
            </p:cNvPr>
            <p:cNvSpPr/>
            <p:nvPr/>
          </p:nvSpPr>
          <p:spPr>
            <a:xfrm>
              <a:off x="6928945" y="1671145"/>
              <a:ext cx="3620814" cy="3620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D7DC39-A7FB-5741-A17A-46C53E5532CE}"/>
                </a:ext>
              </a:extLst>
            </p:cNvPr>
            <p:cNvSpPr/>
            <p:nvPr/>
          </p:nvSpPr>
          <p:spPr>
            <a:xfrm>
              <a:off x="8342015" y="4213971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AC1192-CC43-F946-BFC4-2BE0A5A9DD2E}"/>
                </a:ext>
              </a:extLst>
            </p:cNvPr>
            <p:cNvSpPr/>
            <p:nvPr/>
          </p:nvSpPr>
          <p:spPr>
            <a:xfrm>
              <a:off x="8606830" y="4476838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ECC5FD-0A68-674E-87D6-6094293073B9}"/>
                </a:ext>
              </a:extLst>
            </p:cNvPr>
            <p:cNvSpPr/>
            <p:nvPr/>
          </p:nvSpPr>
          <p:spPr>
            <a:xfrm>
              <a:off x="9641356" y="213899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9E39C82-E130-9342-AD14-B44E6583A31C}"/>
                </a:ext>
              </a:extLst>
            </p:cNvPr>
            <p:cNvSpPr/>
            <p:nvPr/>
          </p:nvSpPr>
          <p:spPr>
            <a:xfrm>
              <a:off x="9789987" y="279206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F985E3-A093-3344-8F76-9768EA93D58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45" y="2138996"/>
              <a:ext cx="3620814" cy="253103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167FD2-3A31-1F43-99CF-B27189773A7C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45" y="3152263"/>
              <a:ext cx="3053255" cy="212854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B6BDA8-D4F4-A14C-AB22-4BD945D344EB}"/>
                </a:ext>
              </a:extLst>
            </p:cNvPr>
            <p:cNvCxnSpPr>
              <a:cxnSpLocks/>
            </p:cNvCxnSpPr>
            <p:nvPr/>
          </p:nvCxnSpPr>
          <p:spPr>
            <a:xfrm>
              <a:off x="7701455" y="1671145"/>
              <a:ext cx="2848304" cy="198063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2161C66-8A0B-B941-9086-3377B3FB7EFE}"/>
                </a:ext>
              </a:extLst>
            </p:cNvPr>
            <p:cNvSpPr/>
            <p:nvPr/>
          </p:nvSpPr>
          <p:spPr>
            <a:xfrm>
              <a:off x="9244764" y="2319235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CDC201-C348-BC40-A59E-BC3FD8331AE5}"/>
                </a:ext>
              </a:extLst>
            </p:cNvPr>
            <p:cNvSpPr/>
            <p:nvPr/>
          </p:nvSpPr>
          <p:spPr>
            <a:xfrm>
              <a:off x="9575095" y="2484853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EBC2486-0B2A-814F-8552-C400DB9F8B6C}"/>
                </a:ext>
              </a:extLst>
            </p:cNvPr>
            <p:cNvSpPr/>
            <p:nvPr/>
          </p:nvSpPr>
          <p:spPr>
            <a:xfrm>
              <a:off x="8095764" y="476320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014665-0F70-9045-89B1-654E61B1D058}"/>
                </a:ext>
              </a:extLst>
            </p:cNvPr>
            <p:cNvSpPr/>
            <p:nvPr/>
          </p:nvSpPr>
          <p:spPr>
            <a:xfrm>
              <a:off x="8192584" y="4513516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9561323-581F-F54B-9F6F-90BF7A36A188}"/>
                </a:ext>
              </a:extLst>
            </p:cNvPr>
            <p:cNvSpPr/>
            <p:nvPr/>
          </p:nvSpPr>
          <p:spPr>
            <a:xfrm>
              <a:off x="9384681" y="2725801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F5CB66-C141-074E-B11C-0049DD87F102}"/>
                </a:ext>
              </a:extLst>
            </p:cNvPr>
            <p:cNvSpPr/>
            <p:nvPr/>
          </p:nvSpPr>
          <p:spPr>
            <a:xfrm>
              <a:off x="8408276" y="484264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22884222-FE69-A141-AB6B-5B0579010BBF}"/>
              </a:ext>
            </a:extLst>
          </p:cNvPr>
          <p:cNvSpPr/>
          <p:nvPr/>
        </p:nvSpPr>
        <p:spPr>
          <a:xfrm>
            <a:off x="8827808" y="1976647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E01B02-281D-F244-8BEF-E614E0388A56}"/>
              </a:ext>
            </a:extLst>
          </p:cNvPr>
          <p:cNvSpPr/>
          <p:nvPr/>
        </p:nvSpPr>
        <p:spPr>
          <a:xfrm>
            <a:off x="9045982" y="4914734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836BDBB-39EF-4849-9D17-9F051179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061958-A8C2-2843-A1B1-61647C72617C}"/>
              </a:ext>
            </a:extLst>
          </p:cNvPr>
          <p:cNvSpPr txBox="1"/>
          <p:nvPr/>
        </p:nvSpPr>
        <p:spPr>
          <a:xfrm>
            <a:off x="3364044" y="5759810"/>
            <a:ext cx="612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wider margin is more robust to unobserved data, and outliers</a:t>
            </a:r>
          </a:p>
        </p:txBody>
      </p:sp>
    </p:spTree>
    <p:extLst>
      <p:ext uri="{BB962C8B-B14F-4D97-AF65-F5344CB8AC3E}">
        <p14:creationId xmlns:p14="http://schemas.microsoft.com/office/powerpoint/2010/main" val="6047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6" grpId="0" animBg="1"/>
      <p:bldP spid="47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BF60-E69E-A74E-ACAC-333123C9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5F32-DDE6-6C4A-8660-D30AACF0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5988-8F2D-A944-9853-3F7380D0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9A218-BBFE-F142-AE06-80C72C91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DB8E3-95BC-3347-A087-683E6E8D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A5329-5005-3E49-ABC9-02C16DB9942A}"/>
              </a:ext>
            </a:extLst>
          </p:cNvPr>
          <p:cNvSpPr txBox="1"/>
          <p:nvPr/>
        </p:nvSpPr>
        <p:spPr>
          <a:xfrm>
            <a:off x="963386" y="1461407"/>
            <a:ext cx="3565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2-D data, decision boundary is a line: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D288A4-522C-7D4C-B7E0-1C07E2CD825E}"/>
                  </a:ext>
                </a:extLst>
              </p:cNvPr>
              <p:cNvSpPr/>
              <p:nvPr/>
            </p:nvSpPr>
            <p:spPr>
              <a:xfrm>
                <a:off x="4839078" y="1461407"/>
                <a:ext cx="20939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D288A4-522C-7D4C-B7E0-1C07E2CD8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78" y="1461407"/>
                <a:ext cx="209397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636CE2-3588-E149-BEA6-F0A913C497B2}"/>
              </a:ext>
            </a:extLst>
          </p:cNvPr>
          <p:cNvSpPr txBox="1"/>
          <p:nvPr/>
        </p:nvSpPr>
        <p:spPr>
          <a:xfrm>
            <a:off x="963386" y="1946918"/>
            <a:ext cx="3724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3-D data, decision boundary is a plane: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3DEB1-89C6-B84D-8365-02A9F7C54C39}"/>
                  </a:ext>
                </a:extLst>
              </p:cNvPr>
              <p:cNvSpPr/>
              <p:nvPr/>
            </p:nvSpPr>
            <p:spPr>
              <a:xfrm>
                <a:off x="4839078" y="1946918"/>
                <a:ext cx="28350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3DEB1-89C6-B84D-8365-02A9F7C54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78" y="1946918"/>
                <a:ext cx="283500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109AFC-64D0-B14F-A3D6-B7CB01D10F35}"/>
              </a:ext>
            </a:extLst>
          </p:cNvPr>
          <p:cNvSpPr txBox="1"/>
          <p:nvPr/>
        </p:nvSpPr>
        <p:spPr>
          <a:xfrm>
            <a:off x="963386" y="2432429"/>
            <a:ext cx="550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higher dimensional data, decision boundary is a hyperplane: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D1A7F2-B0AB-2D47-9986-314D16FA5CE0}"/>
                  </a:ext>
                </a:extLst>
              </p:cNvPr>
              <p:cNvSpPr/>
              <p:nvPr/>
            </p:nvSpPr>
            <p:spPr>
              <a:xfrm>
                <a:off x="6534528" y="2432429"/>
                <a:ext cx="2070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D1A7F2-B0AB-2D47-9986-314D16FA5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28" y="2432429"/>
                <a:ext cx="2070567" cy="338554"/>
              </a:xfrm>
              <a:prstGeom prst="rect">
                <a:avLst/>
              </a:prstGeom>
              <a:blipFill>
                <a:blip r:embed="rId5"/>
                <a:stretch>
                  <a:fillRect t="-769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496DC87-68E2-644E-9118-79B334DDD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636" y="488321"/>
            <a:ext cx="2145639" cy="1652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FCBFE-1DAD-744A-A6EB-2DD43D20C69B}"/>
                  </a:ext>
                </a:extLst>
              </p:cNvPr>
              <p:cNvSpPr txBox="1"/>
              <p:nvPr/>
            </p:nvSpPr>
            <p:spPr>
              <a:xfrm>
                <a:off x="966501" y="3278456"/>
                <a:ext cx="2786212" cy="374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FCBFE-1DAD-744A-A6EB-2DD43D20C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01" y="3278456"/>
                <a:ext cx="2786212" cy="374974"/>
              </a:xfrm>
              <a:prstGeom prst="rect">
                <a:avLst/>
              </a:prstGeom>
              <a:blipFill>
                <a:blip r:embed="rId7"/>
                <a:stretch>
                  <a:fillRect l="-90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1899F-DF37-9149-A3BA-CAB2246D6F86}"/>
                  </a:ext>
                </a:extLst>
              </p:cNvPr>
              <p:cNvSpPr txBox="1"/>
              <p:nvPr/>
            </p:nvSpPr>
            <p:spPr>
              <a:xfrm>
                <a:off x="3911087" y="3278456"/>
                <a:ext cx="1902829" cy="355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Label: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1, 1}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1899F-DF37-9149-A3BA-CAB2246D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087" y="3278456"/>
                <a:ext cx="1902829" cy="355547"/>
              </a:xfrm>
              <a:prstGeom prst="rect">
                <a:avLst/>
              </a:prstGeom>
              <a:blipFill>
                <a:blip r:embed="rId8"/>
                <a:stretch>
                  <a:fillRect l="-132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A743213-8F3F-6242-BC3B-5B7880110219}"/>
                  </a:ext>
                </a:extLst>
              </p:cNvPr>
              <p:cNvSpPr/>
              <p:nvPr/>
            </p:nvSpPr>
            <p:spPr>
              <a:xfrm>
                <a:off x="10591561" y="3323438"/>
                <a:ext cx="121180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A743213-8F3F-6242-BC3B-5B7880110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561" y="3323438"/>
                <a:ext cx="1211806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CA61BCD-440F-2C4B-AA74-8072B5AE9FDE}"/>
                  </a:ext>
                </a:extLst>
              </p:cNvPr>
              <p:cNvSpPr/>
              <p:nvPr/>
            </p:nvSpPr>
            <p:spPr>
              <a:xfrm>
                <a:off x="8362383" y="6209770"/>
                <a:ext cx="121180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CA61BCD-440F-2C4B-AA74-8072B5AE9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383" y="6209770"/>
                <a:ext cx="1211806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C30BF3-E903-A444-97B9-BB8F4F1FA8E6}"/>
                  </a:ext>
                </a:extLst>
              </p:cNvPr>
              <p:cNvSpPr txBox="1"/>
              <p:nvPr/>
            </p:nvSpPr>
            <p:spPr>
              <a:xfrm>
                <a:off x="966501" y="3800224"/>
                <a:ext cx="35514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If the decision boundary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C30BF3-E903-A444-97B9-BB8F4F1FA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01" y="3800224"/>
                <a:ext cx="3551485" cy="338554"/>
              </a:xfrm>
              <a:prstGeom prst="rect">
                <a:avLst/>
              </a:prstGeom>
              <a:blipFill>
                <a:blip r:embed="rId12"/>
                <a:stretch>
                  <a:fillRect l="-712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2B94E9-E9F4-8746-99E8-AF6315EF13A7}"/>
                  </a:ext>
                </a:extLst>
              </p:cNvPr>
              <p:cNvSpPr txBox="1"/>
              <p:nvPr/>
            </p:nvSpPr>
            <p:spPr>
              <a:xfrm>
                <a:off x="966501" y="4174892"/>
                <a:ext cx="4345485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Then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, it satisfies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2B94E9-E9F4-8746-99E8-AF6315EF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01" y="4174892"/>
                <a:ext cx="4345485" cy="370294"/>
              </a:xfrm>
              <a:prstGeom prst="rect">
                <a:avLst/>
              </a:prstGeom>
              <a:blipFill>
                <a:blip r:embed="rId13"/>
                <a:stretch>
                  <a:fillRect l="-58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78620B2-0BA9-3C48-9099-5643BF624BA5}"/>
              </a:ext>
            </a:extLst>
          </p:cNvPr>
          <p:cNvGrpSpPr/>
          <p:nvPr/>
        </p:nvGrpSpPr>
        <p:grpSpPr>
          <a:xfrm>
            <a:off x="7464298" y="3063552"/>
            <a:ext cx="3803424" cy="3095511"/>
            <a:chOff x="7464298" y="3063552"/>
            <a:chExt cx="3803424" cy="30955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31AA2E-BA12-4E47-8B36-8E2BD7D6B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7730" y="3435197"/>
              <a:ext cx="0" cy="2651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4677000-745C-814C-9C6D-67BD5DF7BC8A}"/>
                </a:ext>
              </a:extLst>
            </p:cNvPr>
            <p:cNvCxnSpPr>
              <a:cxnSpLocks/>
            </p:cNvCxnSpPr>
            <p:nvPr/>
          </p:nvCxnSpPr>
          <p:spPr>
            <a:xfrm>
              <a:off x="7917730" y="6086208"/>
              <a:ext cx="33499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809CD0-63BD-F046-B69D-2AEAAAE04024}"/>
                </a:ext>
              </a:extLst>
            </p:cNvPr>
            <p:cNvSpPr/>
            <p:nvPr/>
          </p:nvSpPr>
          <p:spPr>
            <a:xfrm>
              <a:off x="8473655" y="4789036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EBC665-E8E1-9E44-853C-7CE25EE10F03}"/>
                </a:ext>
              </a:extLst>
            </p:cNvPr>
            <p:cNvSpPr/>
            <p:nvPr/>
          </p:nvSpPr>
          <p:spPr>
            <a:xfrm>
              <a:off x="8920916" y="4999457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1EA39F-48FB-8544-AA01-035D1FFA2BFF}"/>
                </a:ext>
              </a:extLst>
            </p:cNvPr>
            <p:cNvSpPr/>
            <p:nvPr/>
          </p:nvSpPr>
          <p:spPr>
            <a:xfrm>
              <a:off x="9424500" y="528676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0BF29D-5DA5-ED49-AAD0-CBDAC1FA8658}"/>
                </a:ext>
              </a:extLst>
            </p:cNvPr>
            <p:cNvSpPr/>
            <p:nvPr/>
          </p:nvSpPr>
          <p:spPr>
            <a:xfrm>
              <a:off x="8390829" y="5413586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13BE6C-6131-9445-995D-C4FDD331D269}"/>
                </a:ext>
              </a:extLst>
            </p:cNvPr>
            <p:cNvSpPr/>
            <p:nvPr/>
          </p:nvSpPr>
          <p:spPr>
            <a:xfrm>
              <a:off x="8844716" y="542930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0E9E409-E891-414E-A3AD-474195BBF83A}"/>
                </a:ext>
              </a:extLst>
            </p:cNvPr>
            <p:cNvSpPr/>
            <p:nvPr/>
          </p:nvSpPr>
          <p:spPr>
            <a:xfrm>
              <a:off x="9384745" y="5727016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A1D314-FF2F-DB42-8A0C-C925F095CF92}"/>
                </a:ext>
              </a:extLst>
            </p:cNvPr>
            <p:cNvSpPr/>
            <p:nvPr/>
          </p:nvSpPr>
          <p:spPr>
            <a:xfrm>
              <a:off x="9606554" y="376948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6360217-3DED-8F4C-9B5B-77F02501FA8D}"/>
                </a:ext>
              </a:extLst>
            </p:cNvPr>
            <p:cNvSpPr/>
            <p:nvPr/>
          </p:nvSpPr>
          <p:spPr>
            <a:xfrm>
              <a:off x="10113450" y="3982758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DD3B449-B6B0-1F4D-B714-3AA11F0502EE}"/>
                </a:ext>
              </a:extLst>
            </p:cNvPr>
            <p:cNvSpPr/>
            <p:nvPr/>
          </p:nvSpPr>
          <p:spPr>
            <a:xfrm>
              <a:off x="10431502" y="3800055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7BEF1-DF1D-1548-ADE0-4564BDF43C7F}"/>
                </a:ext>
              </a:extLst>
            </p:cNvPr>
            <p:cNvSpPr/>
            <p:nvPr/>
          </p:nvSpPr>
          <p:spPr>
            <a:xfrm>
              <a:off x="9696007" y="4292943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00C966-A296-244C-A59C-D0EB7AC43B07}"/>
                </a:ext>
              </a:extLst>
            </p:cNvPr>
            <p:cNvSpPr/>
            <p:nvPr/>
          </p:nvSpPr>
          <p:spPr>
            <a:xfrm>
              <a:off x="10057128" y="4572480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98D34E-125B-5C4D-BF1B-28775598D2B4}"/>
                </a:ext>
              </a:extLst>
            </p:cNvPr>
            <p:cNvSpPr/>
            <p:nvPr/>
          </p:nvSpPr>
          <p:spPr>
            <a:xfrm>
              <a:off x="10497763" y="4350504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74AD60-25D0-434E-9691-79ECE516231C}"/>
                </a:ext>
              </a:extLst>
            </p:cNvPr>
            <p:cNvCxnSpPr>
              <a:cxnSpLocks/>
            </p:cNvCxnSpPr>
            <p:nvPr/>
          </p:nvCxnSpPr>
          <p:spPr>
            <a:xfrm>
              <a:off x="8069464" y="3358490"/>
              <a:ext cx="2757387" cy="2757387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85A4120-0283-474F-A36D-9E8B05AAB38F}"/>
                    </a:ext>
                  </a:extLst>
                </p:cNvPr>
                <p:cNvSpPr/>
                <p:nvPr/>
              </p:nvSpPr>
              <p:spPr>
                <a:xfrm>
                  <a:off x="7464298" y="3063552"/>
                  <a:ext cx="106471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85A4120-0283-474F-A36D-9E8B05AAB3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298" y="3063552"/>
                  <a:ext cx="1064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8C4F522-0FDC-AC4D-B133-E8AB8B7357E8}"/>
                </a:ext>
              </a:extLst>
            </p:cNvPr>
            <p:cNvSpPr/>
            <p:nvPr/>
          </p:nvSpPr>
          <p:spPr>
            <a:xfrm>
              <a:off x="9301638" y="3492857"/>
              <a:ext cx="1623623" cy="1353839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F8908D-4AAA-E14A-A28F-35457FB51A60}"/>
                </a:ext>
              </a:extLst>
            </p:cNvPr>
            <p:cNvSpPr/>
            <p:nvPr/>
          </p:nvSpPr>
          <p:spPr>
            <a:xfrm>
              <a:off x="8133055" y="4665947"/>
              <a:ext cx="1580554" cy="1493116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AACCE22-0672-364C-9BA1-6293ECBEFAC7}"/>
                    </a:ext>
                  </a:extLst>
                </p:cNvPr>
                <p:cNvSpPr txBox="1"/>
                <p:nvPr/>
              </p:nvSpPr>
              <p:spPr>
                <a:xfrm>
                  <a:off x="9797851" y="3217440"/>
                  <a:ext cx="558551" cy="192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AACCE22-0672-364C-9BA1-6293ECBEF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851" y="3217440"/>
                  <a:ext cx="558551" cy="192360"/>
                </a:xfrm>
                <a:prstGeom prst="rect">
                  <a:avLst/>
                </a:prstGeom>
                <a:blipFill>
                  <a:blip r:embed="rId15"/>
                  <a:stretch>
                    <a:fillRect l="-4444" r="-4444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57D98CA-9A15-B74C-8571-E6B891679AE8}"/>
                    </a:ext>
                  </a:extLst>
                </p:cNvPr>
                <p:cNvSpPr txBox="1"/>
                <p:nvPr/>
              </p:nvSpPr>
              <p:spPr>
                <a:xfrm>
                  <a:off x="8167814" y="4398829"/>
                  <a:ext cx="673967" cy="192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57D98CA-9A15-B74C-8571-E6B89167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7814" y="4398829"/>
                  <a:ext cx="673967" cy="192360"/>
                </a:xfrm>
                <a:prstGeom prst="rect">
                  <a:avLst/>
                </a:prstGeom>
                <a:blipFill>
                  <a:blip r:embed="rId16"/>
                  <a:stretch>
                    <a:fillRect l="-5556" r="-370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16DACE-3B14-9549-B3C1-8F30C723EB21}"/>
              </a:ext>
            </a:extLst>
          </p:cNvPr>
          <p:cNvSpPr txBox="1"/>
          <p:nvPr/>
        </p:nvSpPr>
        <p:spPr>
          <a:xfrm>
            <a:off x="918126" y="4861615"/>
            <a:ext cx="5390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However, a plane can have </a:t>
            </a:r>
            <a:r>
              <a:rPr lang="en-US" sz="1600" b="1" dirty="0"/>
              <a:t>infinite</a:t>
            </a:r>
            <a:r>
              <a:rPr lang="en-US" sz="1600" dirty="0"/>
              <a:t> number of representations: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56DA9E-AA8C-E644-B496-20318D1412CC}"/>
              </a:ext>
            </a:extLst>
          </p:cNvPr>
          <p:cNvSpPr/>
          <p:nvPr/>
        </p:nvSpPr>
        <p:spPr>
          <a:xfrm>
            <a:off x="963386" y="3800224"/>
            <a:ext cx="4457700" cy="7449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B818999-E70E-E543-B770-8A1C331AD013}"/>
              </a:ext>
            </a:extLst>
          </p:cNvPr>
          <p:cNvSpPr/>
          <p:nvPr/>
        </p:nvSpPr>
        <p:spPr>
          <a:xfrm>
            <a:off x="5543550" y="3800224"/>
            <a:ext cx="195943" cy="723037"/>
          </a:xfrm>
          <a:prstGeom prst="rightBrace">
            <a:avLst>
              <a:gd name="adj1" fmla="val 2500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06038E-8886-4B41-97EE-E4A6DD1BE1CD}"/>
              </a:ext>
            </a:extLst>
          </p:cNvPr>
          <p:cNvSpPr txBox="1"/>
          <p:nvPr/>
        </p:nvSpPr>
        <p:spPr>
          <a:xfrm>
            <a:off x="5739493" y="3803373"/>
            <a:ext cx="1528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constraint for a plane to be a 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4FC81AF-E2B0-3441-93C1-66E44AFCE160}"/>
                  </a:ext>
                </a:extLst>
              </p:cNvPr>
              <p:cNvSpPr/>
              <p:nvPr/>
            </p:nvSpPr>
            <p:spPr>
              <a:xfrm>
                <a:off x="918126" y="5286764"/>
                <a:ext cx="53825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=0⇔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=0⇔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+100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4FC81AF-E2B0-3441-93C1-66E44AFCE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6" y="5286764"/>
                <a:ext cx="538256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9DE3B34-5DD6-1846-9EAD-4D6A60AFFB62}"/>
              </a:ext>
            </a:extLst>
          </p:cNvPr>
          <p:cNvSpPr txBox="1"/>
          <p:nvPr/>
        </p:nvSpPr>
        <p:spPr>
          <a:xfrm>
            <a:off x="918126" y="5710281"/>
            <a:ext cx="3578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Therefore, we need additional constraint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D5503B-A495-194A-9B0D-1A0D9F23D7B6}"/>
                  </a:ext>
                </a:extLst>
              </p:cNvPr>
              <p:cNvSpPr/>
              <p:nvPr/>
            </p:nvSpPr>
            <p:spPr>
              <a:xfrm>
                <a:off x="10562384" y="3032340"/>
                <a:ext cx="1587935" cy="304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D5503B-A495-194A-9B0D-1A0D9F23D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384" y="3032340"/>
                <a:ext cx="1587935" cy="3043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AB5417D-80C9-B049-9F66-F6D7DEB32809}"/>
                  </a:ext>
                </a:extLst>
              </p:cNvPr>
              <p:cNvSpPr/>
              <p:nvPr/>
            </p:nvSpPr>
            <p:spPr>
              <a:xfrm>
                <a:off x="8345237" y="6463097"/>
                <a:ext cx="1587935" cy="304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AB5417D-80C9-B049-9F66-F6D7DEB32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237" y="6463097"/>
                <a:ext cx="1587935" cy="30431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42" grpId="0"/>
      <p:bldP spid="44" grpId="0"/>
      <p:bldP spid="45" grpId="0"/>
      <p:bldP spid="46" grpId="0"/>
      <p:bldP spid="49" grpId="0"/>
      <p:bldP spid="50" grpId="0" animBg="1"/>
      <p:bldP spid="51" grpId="0" animBg="1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B8FA0-B273-3F41-8A95-44CF42EE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AB499-D737-F64E-A201-73E55568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B5B56-E35E-9C4D-9816-78C2A5AE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FCA4F6-1153-2944-A5FF-3CA97478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Notations – additional constraint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DFD44-AFAA-434A-937F-60C04C3D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7BB18-6C86-B246-BB3C-FBC89A39AF55}"/>
              </a:ext>
            </a:extLst>
          </p:cNvPr>
          <p:cNvCxnSpPr>
            <a:cxnSpLocks/>
          </p:cNvCxnSpPr>
          <p:nvPr/>
        </p:nvCxnSpPr>
        <p:spPr>
          <a:xfrm flipV="1">
            <a:off x="7664637" y="1598233"/>
            <a:ext cx="0" cy="26510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A18E66-1F4E-6E4A-9557-E226556F33B0}"/>
              </a:ext>
            </a:extLst>
          </p:cNvPr>
          <p:cNvCxnSpPr>
            <a:cxnSpLocks/>
          </p:cNvCxnSpPr>
          <p:nvPr/>
        </p:nvCxnSpPr>
        <p:spPr>
          <a:xfrm>
            <a:off x="7664637" y="4249244"/>
            <a:ext cx="33499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5E963A4-0B6B-3745-B440-9FD70CD246EB}"/>
              </a:ext>
            </a:extLst>
          </p:cNvPr>
          <p:cNvSpPr/>
          <p:nvPr/>
        </p:nvSpPr>
        <p:spPr>
          <a:xfrm>
            <a:off x="8220562" y="2952072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C1917D-FBB2-0544-B641-9505CAE389A9}"/>
              </a:ext>
            </a:extLst>
          </p:cNvPr>
          <p:cNvSpPr/>
          <p:nvPr/>
        </p:nvSpPr>
        <p:spPr>
          <a:xfrm>
            <a:off x="8667823" y="316249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F1A054-7FA2-744D-8D46-9D8B3BADDF38}"/>
              </a:ext>
            </a:extLst>
          </p:cNvPr>
          <p:cNvSpPr/>
          <p:nvPr/>
        </p:nvSpPr>
        <p:spPr>
          <a:xfrm>
            <a:off x="9171407" y="3449800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9C3-16F6-B545-B3BF-1D4E423ED37C}"/>
              </a:ext>
            </a:extLst>
          </p:cNvPr>
          <p:cNvSpPr/>
          <p:nvPr/>
        </p:nvSpPr>
        <p:spPr>
          <a:xfrm>
            <a:off x="8137736" y="3576622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FE28B1-1CEF-4743-B2BA-91B8E92368A5}"/>
              </a:ext>
            </a:extLst>
          </p:cNvPr>
          <p:cNvSpPr/>
          <p:nvPr/>
        </p:nvSpPr>
        <p:spPr>
          <a:xfrm>
            <a:off x="8591623" y="3592339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BA3AC-6CAD-774E-ABE3-463D98FCC24F}"/>
              </a:ext>
            </a:extLst>
          </p:cNvPr>
          <p:cNvSpPr/>
          <p:nvPr/>
        </p:nvSpPr>
        <p:spPr>
          <a:xfrm>
            <a:off x="9131652" y="3890052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686048-5F2D-F548-8950-38668EB1F693}"/>
              </a:ext>
            </a:extLst>
          </p:cNvPr>
          <p:cNvSpPr/>
          <p:nvPr/>
        </p:nvSpPr>
        <p:spPr>
          <a:xfrm>
            <a:off x="9353461" y="1932518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DEE70-4162-8A47-B4E5-73857BE86D61}"/>
              </a:ext>
            </a:extLst>
          </p:cNvPr>
          <p:cNvSpPr/>
          <p:nvPr/>
        </p:nvSpPr>
        <p:spPr>
          <a:xfrm>
            <a:off x="9860357" y="2145794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1CFDB3-CD05-D540-9180-163412DD4BE3}"/>
              </a:ext>
            </a:extLst>
          </p:cNvPr>
          <p:cNvSpPr/>
          <p:nvPr/>
        </p:nvSpPr>
        <p:spPr>
          <a:xfrm>
            <a:off x="10178409" y="1963091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CC82C3-8604-1845-B1D6-82C85E8FE3F1}"/>
              </a:ext>
            </a:extLst>
          </p:cNvPr>
          <p:cNvSpPr/>
          <p:nvPr/>
        </p:nvSpPr>
        <p:spPr>
          <a:xfrm>
            <a:off x="9442914" y="2455979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612C20-4521-074B-82B3-4B1A67AD12C1}"/>
              </a:ext>
            </a:extLst>
          </p:cNvPr>
          <p:cNvSpPr/>
          <p:nvPr/>
        </p:nvSpPr>
        <p:spPr>
          <a:xfrm>
            <a:off x="9804035" y="2735516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3BEB5B-0BE1-364F-804B-7443C956EFCB}"/>
              </a:ext>
            </a:extLst>
          </p:cNvPr>
          <p:cNvSpPr/>
          <p:nvPr/>
        </p:nvSpPr>
        <p:spPr>
          <a:xfrm>
            <a:off x="10244670" y="2513540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CEC2AB-2C1E-4445-B2CF-3BA6E3B2F3BC}"/>
              </a:ext>
            </a:extLst>
          </p:cNvPr>
          <p:cNvCxnSpPr>
            <a:cxnSpLocks/>
          </p:cNvCxnSpPr>
          <p:nvPr/>
        </p:nvCxnSpPr>
        <p:spPr>
          <a:xfrm>
            <a:off x="7816371" y="1521526"/>
            <a:ext cx="2757387" cy="275738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58EF09-2D46-9D4D-9F40-CDCC1DAB3E7C}"/>
                  </a:ext>
                </a:extLst>
              </p:cNvPr>
              <p:cNvSpPr/>
              <p:nvPr/>
            </p:nvSpPr>
            <p:spPr>
              <a:xfrm>
                <a:off x="7211205" y="1226588"/>
                <a:ext cx="10647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58EF09-2D46-9D4D-9F40-CDCC1DAB3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05" y="1226588"/>
                <a:ext cx="106471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FB1916C-3510-4545-8D5E-7C27D9F71B31}"/>
                  </a:ext>
                </a:extLst>
              </p:cNvPr>
              <p:cNvSpPr/>
              <p:nvPr/>
            </p:nvSpPr>
            <p:spPr>
              <a:xfrm>
                <a:off x="10487869" y="1347095"/>
                <a:ext cx="1211807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FB1916C-3510-4545-8D5E-7C27D9F7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869" y="1347095"/>
                <a:ext cx="1211807" cy="2846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BDF784-2F58-5A47-9464-2969A7098FBF}"/>
                  </a:ext>
                </a:extLst>
              </p:cNvPr>
              <p:cNvSpPr/>
              <p:nvPr/>
            </p:nvSpPr>
            <p:spPr>
              <a:xfrm>
                <a:off x="8109290" y="4372806"/>
                <a:ext cx="1327223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BDF784-2F58-5A47-9464-2969A7098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0" y="4372806"/>
                <a:ext cx="1327223" cy="2846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64309F-11E9-C749-AF46-0946F58A7EAE}"/>
                  </a:ext>
                </a:extLst>
              </p:cNvPr>
              <p:cNvSpPr txBox="1"/>
              <p:nvPr/>
            </p:nvSpPr>
            <p:spPr>
              <a:xfrm>
                <a:off x="9544758" y="1380476"/>
                <a:ext cx="558551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64309F-11E9-C749-AF46-0946F58A7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58" y="1380476"/>
                <a:ext cx="558551" cy="192360"/>
              </a:xfrm>
              <a:prstGeom prst="rect">
                <a:avLst/>
              </a:prstGeom>
              <a:blipFill>
                <a:blip r:embed="rId6"/>
                <a:stretch>
                  <a:fillRect l="-6667" r="-444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7D556D-3181-594C-AE3E-57803AA99CDE}"/>
                  </a:ext>
                </a:extLst>
              </p:cNvPr>
              <p:cNvSpPr txBox="1"/>
              <p:nvPr/>
            </p:nvSpPr>
            <p:spPr>
              <a:xfrm>
                <a:off x="7914721" y="2561865"/>
                <a:ext cx="673967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7D556D-3181-594C-AE3E-57803AA99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721" y="2561865"/>
                <a:ext cx="673967" cy="192360"/>
              </a:xfrm>
              <a:prstGeom prst="rect">
                <a:avLst/>
              </a:prstGeom>
              <a:blipFill>
                <a:blip r:embed="rId7"/>
                <a:stretch>
                  <a:fillRect l="-3704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2C83AAB-1C82-C04A-9499-637D87249735}"/>
              </a:ext>
            </a:extLst>
          </p:cNvPr>
          <p:cNvSpPr/>
          <p:nvPr/>
        </p:nvSpPr>
        <p:spPr>
          <a:xfrm>
            <a:off x="4241669" y="1828740"/>
            <a:ext cx="1648487" cy="53374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A4AE27-1220-6A48-A626-63208351D8A7}"/>
                  </a:ext>
                </a:extLst>
              </p:cNvPr>
              <p:cNvSpPr txBox="1"/>
              <p:nvPr/>
            </p:nvSpPr>
            <p:spPr>
              <a:xfrm>
                <a:off x="930729" y="1436914"/>
                <a:ext cx="480529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be the nearest point to the 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A4AE27-1220-6A48-A626-63208351D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29" y="1436914"/>
                <a:ext cx="4805290" cy="348813"/>
              </a:xfrm>
              <a:prstGeom prst="rect">
                <a:avLst/>
              </a:prstGeom>
              <a:blipFill>
                <a:blip r:embed="rId8"/>
                <a:stretch>
                  <a:fillRect l="-52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6162D2C-F964-7649-9A81-E356C32BE5BE}"/>
                  </a:ext>
                </a:extLst>
              </p:cNvPr>
              <p:cNvSpPr/>
              <p:nvPr/>
            </p:nvSpPr>
            <p:spPr>
              <a:xfrm>
                <a:off x="10487869" y="1616957"/>
                <a:ext cx="1577932" cy="289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6162D2C-F964-7649-9A81-E356C32B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869" y="1616957"/>
                <a:ext cx="1577932" cy="289503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9D8B80-E840-C04F-982B-18A0547C786D}"/>
                  </a:ext>
                </a:extLst>
              </p:cNvPr>
              <p:cNvSpPr/>
              <p:nvPr/>
            </p:nvSpPr>
            <p:spPr>
              <a:xfrm>
                <a:off x="8109290" y="4626664"/>
                <a:ext cx="1577932" cy="289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9D8B80-E840-C04F-982B-18A0547C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0" y="4626664"/>
                <a:ext cx="1577932" cy="289503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3ECDD81-0AAC-914D-982D-5F128FB1E952}"/>
              </a:ext>
            </a:extLst>
          </p:cNvPr>
          <p:cNvSpPr txBox="1"/>
          <p:nvPr/>
        </p:nvSpPr>
        <p:spPr>
          <a:xfrm>
            <a:off x="930729" y="1918695"/>
            <a:ext cx="323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place the normalized constraint: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D9E0EA-6927-B146-B58A-EC18784A6386}"/>
                  </a:ext>
                </a:extLst>
              </p:cNvPr>
              <p:cNvSpPr/>
              <p:nvPr/>
            </p:nvSpPr>
            <p:spPr>
              <a:xfrm>
                <a:off x="4205037" y="1886955"/>
                <a:ext cx="1721753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D9E0EA-6927-B146-B58A-EC18784A6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037" y="1886955"/>
                <a:ext cx="1721753" cy="370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7315F13-3AA5-B34D-AD4B-6471B0E95185}"/>
              </a:ext>
            </a:extLst>
          </p:cNvPr>
          <p:cNvSpPr txBox="1"/>
          <p:nvPr/>
        </p:nvSpPr>
        <p:spPr>
          <a:xfrm>
            <a:off x="930729" y="2446755"/>
            <a:ext cx="5372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 that the representation for the decision boundary is unique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7B214A-83A5-F940-A749-9B8A9B1F3100}"/>
              </a:ext>
            </a:extLst>
          </p:cNvPr>
          <p:cNvSpPr txBox="1"/>
          <p:nvPr/>
        </p:nvSpPr>
        <p:spPr>
          <a:xfrm>
            <a:off x="930729" y="3579060"/>
            <a:ext cx="6212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Next, in order to find the decision boundary that has the largest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1BFF8FD-DB4D-5F4F-80A4-5CD6F5038BDC}"/>
                  </a:ext>
                </a:extLst>
              </p:cNvPr>
              <p:cNvSpPr/>
              <p:nvPr/>
            </p:nvSpPr>
            <p:spPr>
              <a:xfrm>
                <a:off x="930729" y="4031629"/>
                <a:ext cx="6096000" cy="5950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dirty="0"/>
                  <a:t>We need to find the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that maximizes the distance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1BFF8FD-DB4D-5F4F-80A4-5CD6F5038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29" y="4031629"/>
                <a:ext cx="6096000" cy="595035"/>
              </a:xfrm>
              <a:prstGeom prst="rect">
                <a:avLst/>
              </a:prstGeom>
              <a:blipFill>
                <a:blip r:embed="rId12"/>
                <a:stretch>
                  <a:fillRect l="-416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EBF8501D-D427-904B-A995-5805BB9BB055}"/>
              </a:ext>
            </a:extLst>
          </p:cNvPr>
          <p:cNvSpPr/>
          <p:nvPr/>
        </p:nvSpPr>
        <p:spPr>
          <a:xfrm>
            <a:off x="7962472" y="2804845"/>
            <a:ext cx="1438382" cy="1387011"/>
          </a:xfrm>
          <a:custGeom>
            <a:avLst/>
            <a:gdLst>
              <a:gd name="connsiteX0" fmla="*/ 0 w 1438382"/>
              <a:gd name="connsiteY0" fmla="*/ 729465 h 1387011"/>
              <a:gd name="connsiteX1" fmla="*/ 0 w 1438382"/>
              <a:gd name="connsiteY1" fmla="*/ 729465 h 1387011"/>
              <a:gd name="connsiteX2" fmla="*/ 10274 w 1438382"/>
              <a:gd name="connsiteY2" fmla="*/ 349321 h 1387011"/>
              <a:gd name="connsiteX3" fmla="*/ 30822 w 1438382"/>
              <a:gd name="connsiteY3" fmla="*/ 318499 h 1387011"/>
              <a:gd name="connsiteX4" fmla="*/ 51371 w 1438382"/>
              <a:gd name="connsiteY4" fmla="*/ 256854 h 1387011"/>
              <a:gd name="connsiteX5" fmla="*/ 61645 w 1438382"/>
              <a:gd name="connsiteY5" fmla="*/ 215757 h 1387011"/>
              <a:gd name="connsiteX6" fmla="*/ 82193 w 1438382"/>
              <a:gd name="connsiteY6" fmla="*/ 102742 h 1387011"/>
              <a:gd name="connsiteX7" fmla="*/ 113016 w 1438382"/>
              <a:gd name="connsiteY7" fmla="*/ 51371 h 1387011"/>
              <a:gd name="connsiteX8" fmla="*/ 174661 w 1438382"/>
              <a:gd name="connsiteY8" fmla="*/ 30822 h 1387011"/>
              <a:gd name="connsiteX9" fmla="*/ 205483 w 1438382"/>
              <a:gd name="connsiteY9" fmla="*/ 20548 h 1387011"/>
              <a:gd name="connsiteX10" fmla="*/ 441789 w 1438382"/>
              <a:gd name="connsiteY10" fmla="*/ 0 h 1387011"/>
              <a:gd name="connsiteX11" fmla="*/ 626724 w 1438382"/>
              <a:gd name="connsiteY11" fmla="*/ 10274 h 1387011"/>
              <a:gd name="connsiteX12" fmla="*/ 698643 w 1438382"/>
              <a:gd name="connsiteY12" fmla="*/ 30822 h 1387011"/>
              <a:gd name="connsiteX13" fmla="*/ 760288 w 1438382"/>
              <a:gd name="connsiteY13" fmla="*/ 82193 h 1387011"/>
              <a:gd name="connsiteX14" fmla="*/ 791110 w 1438382"/>
              <a:gd name="connsiteY14" fmla="*/ 102742 h 1387011"/>
              <a:gd name="connsiteX15" fmla="*/ 852755 w 1438382"/>
              <a:gd name="connsiteY15" fmla="*/ 154112 h 1387011"/>
              <a:gd name="connsiteX16" fmla="*/ 873303 w 1438382"/>
              <a:gd name="connsiteY16" fmla="*/ 184935 h 1387011"/>
              <a:gd name="connsiteX17" fmla="*/ 883577 w 1438382"/>
              <a:gd name="connsiteY17" fmla="*/ 215757 h 1387011"/>
              <a:gd name="connsiteX18" fmla="*/ 904126 w 1438382"/>
              <a:gd name="connsiteY18" fmla="*/ 236306 h 1387011"/>
              <a:gd name="connsiteX19" fmla="*/ 934948 w 1438382"/>
              <a:gd name="connsiteY19" fmla="*/ 297951 h 1387011"/>
              <a:gd name="connsiteX20" fmla="*/ 955497 w 1438382"/>
              <a:gd name="connsiteY20" fmla="*/ 359595 h 1387011"/>
              <a:gd name="connsiteX21" fmla="*/ 965771 w 1438382"/>
              <a:gd name="connsiteY21" fmla="*/ 390418 h 1387011"/>
              <a:gd name="connsiteX22" fmla="*/ 976045 w 1438382"/>
              <a:gd name="connsiteY22" fmla="*/ 421240 h 1387011"/>
              <a:gd name="connsiteX23" fmla="*/ 986319 w 1438382"/>
              <a:gd name="connsiteY23" fmla="*/ 472611 h 1387011"/>
              <a:gd name="connsiteX24" fmla="*/ 1006867 w 1438382"/>
              <a:gd name="connsiteY24" fmla="*/ 585627 h 1387011"/>
              <a:gd name="connsiteX25" fmla="*/ 1027416 w 1438382"/>
              <a:gd name="connsiteY25" fmla="*/ 647272 h 1387011"/>
              <a:gd name="connsiteX26" fmla="*/ 1037690 w 1438382"/>
              <a:gd name="connsiteY26" fmla="*/ 678094 h 1387011"/>
              <a:gd name="connsiteX27" fmla="*/ 1058238 w 1438382"/>
              <a:gd name="connsiteY27" fmla="*/ 708917 h 1387011"/>
              <a:gd name="connsiteX28" fmla="*/ 1068512 w 1438382"/>
              <a:gd name="connsiteY28" fmla="*/ 739739 h 1387011"/>
              <a:gd name="connsiteX29" fmla="*/ 1119883 w 1438382"/>
              <a:gd name="connsiteY29" fmla="*/ 770562 h 1387011"/>
              <a:gd name="connsiteX30" fmla="*/ 1150706 w 1438382"/>
              <a:gd name="connsiteY30" fmla="*/ 801384 h 1387011"/>
              <a:gd name="connsiteX31" fmla="*/ 1181528 w 1438382"/>
              <a:gd name="connsiteY31" fmla="*/ 821933 h 1387011"/>
              <a:gd name="connsiteX32" fmla="*/ 1232899 w 1438382"/>
              <a:gd name="connsiteY32" fmla="*/ 873303 h 1387011"/>
              <a:gd name="connsiteX33" fmla="*/ 1253447 w 1438382"/>
              <a:gd name="connsiteY33" fmla="*/ 893852 h 1387011"/>
              <a:gd name="connsiteX34" fmla="*/ 1273995 w 1438382"/>
              <a:gd name="connsiteY34" fmla="*/ 924674 h 1387011"/>
              <a:gd name="connsiteX35" fmla="*/ 1294544 w 1438382"/>
              <a:gd name="connsiteY35" fmla="*/ 945222 h 1387011"/>
              <a:gd name="connsiteX36" fmla="*/ 1335640 w 1438382"/>
              <a:gd name="connsiteY36" fmla="*/ 1006867 h 1387011"/>
              <a:gd name="connsiteX37" fmla="*/ 1376737 w 1438382"/>
              <a:gd name="connsiteY37" fmla="*/ 1058238 h 1387011"/>
              <a:gd name="connsiteX38" fmla="*/ 1417834 w 1438382"/>
              <a:gd name="connsiteY38" fmla="*/ 1119883 h 1387011"/>
              <a:gd name="connsiteX39" fmla="*/ 1438382 w 1438382"/>
              <a:gd name="connsiteY39" fmla="*/ 1191802 h 1387011"/>
              <a:gd name="connsiteX40" fmla="*/ 1428108 w 1438382"/>
              <a:gd name="connsiteY40" fmla="*/ 1304818 h 1387011"/>
              <a:gd name="connsiteX41" fmla="*/ 1417834 w 1438382"/>
              <a:gd name="connsiteY41" fmla="*/ 1335640 h 1387011"/>
              <a:gd name="connsiteX42" fmla="*/ 1397285 w 1438382"/>
              <a:gd name="connsiteY42" fmla="*/ 1356189 h 1387011"/>
              <a:gd name="connsiteX43" fmla="*/ 1335640 w 1438382"/>
              <a:gd name="connsiteY43" fmla="*/ 1387011 h 1387011"/>
              <a:gd name="connsiteX44" fmla="*/ 1058238 w 1438382"/>
              <a:gd name="connsiteY44" fmla="*/ 1376737 h 1387011"/>
              <a:gd name="connsiteX45" fmla="*/ 965771 w 1438382"/>
              <a:gd name="connsiteY45" fmla="*/ 1356189 h 1387011"/>
              <a:gd name="connsiteX46" fmla="*/ 791110 w 1438382"/>
              <a:gd name="connsiteY46" fmla="*/ 1335640 h 1387011"/>
              <a:gd name="connsiteX47" fmla="*/ 729465 w 1438382"/>
              <a:gd name="connsiteY47" fmla="*/ 1315092 h 1387011"/>
              <a:gd name="connsiteX48" fmla="*/ 678094 w 1438382"/>
              <a:gd name="connsiteY48" fmla="*/ 1294544 h 1387011"/>
              <a:gd name="connsiteX49" fmla="*/ 626724 w 1438382"/>
              <a:gd name="connsiteY49" fmla="*/ 1284270 h 1387011"/>
              <a:gd name="connsiteX50" fmla="*/ 482885 w 1438382"/>
              <a:gd name="connsiteY50" fmla="*/ 1232899 h 1387011"/>
              <a:gd name="connsiteX51" fmla="*/ 390418 w 1438382"/>
              <a:gd name="connsiteY51" fmla="*/ 1212351 h 1387011"/>
              <a:gd name="connsiteX52" fmla="*/ 308225 w 1438382"/>
              <a:gd name="connsiteY52" fmla="*/ 1191802 h 1387011"/>
              <a:gd name="connsiteX53" fmla="*/ 277402 w 1438382"/>
              <a:gd name="connsiteY53" fmla="*/ 1171254 h 1387011"/>
              <a:gd name="connsiteX54" fmla="*/ 226031 w 1438382"/>
              <a:gd name="connsiteY54" fmla="*/ 1160980 h 1387011"/>
              <a:gd name="connsiteX55" fmla="*/ 195209 w 1438382"/>
              <a:gd name="connsiteY55" fmla="*/ 1150706 h 1387011"/>
              <a:gd name="connsiteX56" fmla="*/ 154112 w 1438382"/>
              <a:gd name="connsiteY56" fmla="*/ 1140431 h 1387011"/>
              <a:gd name="connsiteX57" fmla="*/ 133564 w 1438382"/>
              <a:gd name="connsiteY57" fmla="*/ 1109609 h 1387011"/>
              <a:gd name="connsiteX58" fmla="*/ 123290 w 1438382"/>
              <a:gd name="connsiteY58" fmla="*/ 1078786 h 1387011"/>
              <a:gd name="connsiteX59" fmla="*/ 102741 w 1438382"/>
              <a:gd name="connsiteY59" fmla="*/ 986319 h 1387011"/>
              <a:gd name="connsiteX60" fmla="*/ 82193 w 1438382"/>
              <a:gd name="connsiteY60" fmla="*/ 924674 h 1387011"/>
              <a:gd name="connsiteX61" fmla="*/ 61645 w 1438382"/>
              <a:gd name="connsiteY61" fmla="*/ 893852 h 1387011"/>
              <a:gd name="connsiteX62" fmla="*/ 30822 w 1438382"/>
              <a:gd name="connsiteY62" fmla="*/ 832207 h 1387011"/>
              <a:gd name="connsiteX63" fmla="*/ 10274 w 1438382"/>
              <a:gd name="connsiteY63" fmla="*/ 811658 h 1387011"/>
              <a:gd name="connsiteX64" fmla="*/ 0 w 1438382"/>
              <a:gd name="connsiteY64" fmla="*/ 729465 h 138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38382" h="1387011">
                <a:moveTo>
                  <a:pt x="0" y="729465"/>
                </a:moveTo>
                <a:lnTo>
                  <a:pt x="0" y="729465"/>
                </a:lnTo>
                <a:cubicBezTo>
                  <a:pt x="3425" y="602750"/>
                  <a:pt x="794" y="475727"/>
                  <a:pt x="10274" y="349321"/>
                </a:cubicBezTo>
                <a:cubicBezTo>
                  <a:pt x="11197" y="337008"/>
                  <a:pt x="25807" y="329783"/>
                  <a:pt x="30822" y="318499"/>
                </a:cubicBezTo>
                <a:cubicBezTo>
                  <a:pt x="39619" y="298706"/>
                  <a:pt x="46118" y="277867"/>
                  <a:pt x="51371" y="256854"/>
                </a:cubicBezTo>
                <a:cubicBezTo>
                  <a:pt x="54796" y="243155"/>
                  <a:pt x="59119" y="229650"/>
                  <a:pt x="61645" y="215757"/>
                </a:cubicBezTo>
                <a:cubicBezTo>
                  <a:pt x="76196" y="135723"/>
                  <a:pt x="64716" y="163913"/>
                  <a:pt x="82193" y="102742"/>
                </a:cubicBezTo>
                <a:cubicBezTo>
                  <a:pt x="88052" y="82235"/>
                  <a:pt x="91497" y="62130"/>
                  <a:pt x="113016" y="51371"/>
                </a:cubicBezTo>
                <a:cubicBezTo>
                  <a:pt x="132389" y="41684"/>
                  <a:pt x="154113" y="37672"/>
                  <a:pt x="174661" y="30822"/>
                </a:cubicBezTo>
                <a:lnTo>
                  <a:pt x="205483" y="20548"/>
                </a:lnTo>
                <a:cubicBezTo>
                  <a:pt x="301365" y="-11412"/>
                  <a:pt x="225501" y="10814"/>
                  <a:pt x="441789" y="0"/>
                </a:cubicBezTo>
                <a:cubicBezTo>
                  <a:pt x="503434" y="3425"/>
                  <a:pt x="565237" y="4684"/>
                  <a:pt x="626724" y="10274"/>
                </a:cubicBezTo>
                <a:cubicBezTo>
                  <a:pt x="644461" y="11886"/>
                  <a:pt x="680399" y="24741"/>
                  <a:pt x="698643" y="30822"/>
                </a:cubicBezTo>
                <a:cubicBezTo>
                  <a:pt x="775168" y="81841"/>
                  <a:pt x="681180" y="16270"/>
                  <a:pt x="760288" y="82193"/>
                </a:cubicBezTo>
                <a:cubicBezTo>
                  <a:pt x="769774" y="90098"/>
                  <a:pt x="781624" y="94837"/>
                  <a:pt x="791110" y="102742"/>
                </a:cubicBezTo>
                <a:cubicBezTo>
                  <a:pt x="870204" y="168655"/>
                  <a:pt x="776239" y="103103"/>
                  <a:pt x="852755" y="154112"/>
                </a:cubicBezTo>
                <a:cubicBezTo>
                  <a:pt x="859604" y="164386"/>
                  <a:pt x="867781" y="173890"/>
                  <a:pt x="873303" y="184935"/>
                </a:cubicBezTo>
                <a:cubicBezTo>
                  <a:pt x="878146" y="194621"/>
                  <a:pt x="878005" y="206471"/>
                  <a:pt x="883577" y="215757"/>
                </a:cubicBezTo>
                <a:cubicBezTo>
                  <a:pt x="888561" y="224063"/>
                  <a:pt x="897276" y="229456"/>
                  <a:pt x="904126" y="236306"/>
                </a:cubicBezTo>
                <a:cubicBezTo>
                  <a:pt x="941591" y="348702"/>
                  <a:pt x="881842" y="178463"/>
                  <a:pt x="934948" y="297951"/>
                </a:cubicBezTo>
                <a:cubicBezTo>
                  <a:pt x="943745" y="317744"/>
                  <a:pt x="948648" y="339047"/>
                  <a:pt x="955497" y="359595"/>
                </a:cubicBezTo>
                <a:lnTo>
                  <a:pt x="965771" y="390418"/>
                </a:lnTo>
                <a:cubicBezTo>
                  <a:pt x="969196" y="400692"/>
                  <a:pt x="973921" y="410621"/>
                  <a:pt x="976045" y="421240"/>
                </a:cubicBezTo>
                <a:cubicBezTo>
                  <a:pt x="979470" y="438364"/>
                  <a:pt x="983195" y="455430"/>
                  <a:pt x="986319" y="472611"/>
                </a:cubicBezTo>
                <a:cubicBezTo>
                  <a:pt x="990590" y="496103"/>
                  <a:pt x="999946" y="560251"/>
                  <a:pt x="1006867" y="585627"/>
                </a:cubicBezTo>
                <a:cubicBezTo>
                  <a:pt x="1012566" y="606524"/>
                  <a:pt x="1020566" y="626724"/>
                  <a:pt x="1027416" y="647272"/>
                </a:cubicBezTo>
                <a:cubicBezTo>
                  <a:pt x="1030841" y="657546"/>
                  <a:pt x="1031683" y="669083"/>
                  <a:pt x="1037690" y="678094"/>
                </a:cubicBezTo>
                <a:cubicBezTo>
                  <a:pt x="1044539" y="688368"/>
                  <a:pt x="1052716" y="697872"/>
                  <a:pt x="1058238" y="708917"/>
                </a:cubicBezTo>
                <a:cubicBezTo>
                  <a:pt x="1063081" y="718603"/>
                  <a:pt x="1062940" y="730453"/>
                  <a:pt x="1068512" y="739739"/>
                </a:cubicBezTo>
                <a:cubicBezTo>
                  <a:pt x="1082616" y="763245"/>
                  <a:pt x="1095638" y="762480"/>
                  <a:pt x="1119883" y="770562"/>
                </a:cubicBezTo>
                <a:cubicBezTo>
                  <a:pt x="1130157" y="780836"/>
                  <a:pt x="1139544" y="792082"/>
                  <a:pt x="1150706" y="801384"/>
                </a:cubicBezTo>
                <a:cubicBezTo>
                  <a:pt x="1160192" y="809289"/>
                  <a:pt x="1172235" y="813802"/>
                  <a:pt x="1181528" y="821933"/>
                </a:cubicBezTo>
                <a:cubicBezTo>
                  <a:pt x="1199753" y="837880"/>
                  <a:pt x="1215775" y="856179"/>
                  <a:pt x="1232899" y="873303"/>
                </a:cubicBezTo>
                <a:cubicBezTo>
                  <a:pt x="1239749" y="880153"/>
                  <a:pt x="1248074" y="885792"/>
                  <a:pt x="1253447" y="893852"/>
                </a:cubicBezTo>
                <a:cubicBezTo>
                  <a:pt x="1260296" y="904126"/>
                  <a:pt x="1266281" y="915032"/>
                  <a:pt x="1273995" y="924674"/>
                </a:cubicBezTo>
                <a:cubicBezTo>
                  <a:pt x="1280046" y="932238"/>
                  <a:pt x="1288732" y="937473"/>
                  <a:pt x="1294544" y="945222"/>
                </a:cubicBezTo>
                <a:cubicBezTo>
                  <a:pt x="1309362" y="964979"/>
                  <a:pt x="1318177" y="989404"/>
                  <a:pt x="1335640" y="1006867"/>
                </a:cubicBezTo>
                <a:cubicBezTo>
                  <a:pt x="1358141" y="1029368"/>
                  <a:pt x="1359457" y="1027997"/>
                  <a:pt x="1376737" y="1058238"/>
                </a:cubicBezTo>
                <a:cubicBezTo>
                  <a:pt x="1409910" y="1116292"/>
                  <a:pt x="1381210" y="1083260"/>
                  <a:pt x="1417834" y="1119883"/>
                </a:cubicBezTo>
                <a:cubicBezTo>
                  <a:pt x="1422678" y="1134417"/>
                  <a:pt x="1438382" y="1178903"/>
                  <a:pt x="1438382" y="1191802"/>
                </a:cubicBezTo>
                <a:cubicBezTo>
                  <a:pt x="1438382" y="1229629"/>
                  <a:pt x="1433458" y="1267371"/>
                  <a:pt x="1428108" y="1304818"/>
                </a:cubicBezTo>
                <a:cubicBezTo>
                  <a:pt x="1426576" y="1315539"/>
                  <a:pt x="1423406" y="1326354"/>
                  <a:pt x="1417834" y="1335640"/>
                </a:cubicBezTo>
                <a:cubicBezTo>
                  <a:pt x="1412850" y="1343946"/>
                  <a:pt x="1404849" y="1350138"/>
                  <a:pt x="1397285" y="1356189"/>
                </a:cubicBezTo>
                <a:cubicBezTo>
                  <a:pt x="1368833" y="1378951"/>
                  <a:pt x="1368195" y="1376160"/>
                  <a:pt x="1335640" y="1387011"/>
                </a:cubicBezTo>
                <a:cubicBezTo>
                  <a:pt x="1243173" y="1383586"/>
                  <a:pt x="1150589" y="1382509"/>
                  <a:pt x="1058238" y="1376737"/>
                </a:cubicBezTo>
                <a:cubicBezTo>
                  <a:pt x="1027159" y="1374795"/>
                  <a:pt x="996205" y="1361722"/>
                  <a:pt x="965771" y="1356189"/>
                </a:cubicBezTo>
                <a:cubicBezTo>
                  <a:pt x="910258" y="1346096"/>
                  <a:pt x="846205" y="1341150"/>
                  <a:pt x="791110" y="1335640"/>
                </a:cubicBezTo>
                <a:cubicBezTo>
                  <a:pt x="770562" y="1328791"/>
                  <a:pt x="749821" y="1322494"/>
                  <a:pt x="729465" y="1315092"/>
                </a:cubicBezTo>
                <a:cubicBezTo>
                  <a:pt x="712133" y="1308789"/>
                  <a:pt x="695759" y="1299843"/>
                  <a:pt x="678094" y="1294544"/>
                </a:cubicBezTo>
                <a:cubicBezTo>
                  <a:pt x="661368" y="1289526"/>
                  <a:pt x="643414" y="1289406"/>
                  <a:pt x="626724" y="1284270"/>
                </a:cubicBezTo>
                <a:cubicBezTo>
                  <a:pt x="579141" y="1269629"/>
                  <a:pt x="531657" y="1245092"/>
                  <a:pt x="482885" y="1232899"/>
                </a:cubicBezTo>
                <a:cubicBezTo>
                  <a:pt x="340434" y="1197286"/>
                  <a:pt x="560031" y="1251493"/>
                  <a:pt x="390418" y="1212351"/>
                </a:cubicBezTo>
                <a:cubicBezTo>
                  <a:pt x="362900" y="1206001"/>
                  <a:pt x="308225" y="1191802"/>
                  <a:pt x="308225" y="1191802"/>
                </a:cubicBezTo>
                <a:cubicBezTo>
                  <a:pt x="297951" y="1184953"/>
                  <a:pt x="288964" y="1175590"/>
                  <a:pt x="277402" y="1171254"/>
                </a:cubicBezTo>
                <a:cubicBezTo>
                  <a:pt x="261051" y="1165123"/>
                  <a:pt x="242972" y="1165215"/>
                  <a:pt x="226031" y="1160980"/>
                </a:cubicBezTo>
                <a:cubicBezTo>
                  <a:pt x="215525" y="1158353"/>
                  <a:pt x="205622" y="1153681"/>
                  <a:pt x="195209" y="1150706"/>
                </a:cubicBezTo>
                <a:cubicBezTo>
                  <a:pt x="181632" y="1146827"/>
                  <a:pt x="167811" y="1143856"/>
                  <a:pt x="154112" y="1140431"/>
                </a:cubicBezTo>
                <a:cubicBezTo>
                  <a:pt x="147263" y="1130157"/>
                  <a:pt x="139086" y="1120653"/>
                  <a:pt x="133564" y="1109609"/>
                </a:cubicBezTo>
                <a:cubicBezTo>
                  <a:pt x="128721" y="1099922"/>
                  <a:pt x="125917" y="1089293"/>
                  <a:pt x="123290" y="1078786"/>
                </a:cubicBezTo>
                <a:cubicBezTo>
                  <a:pt x="108621" y="1020109"/>
                  <a:pt x="118566" y="1039069"/>
                  <a:pt x="102741" y="986319"/>
                </a:cubicBezTo>
                <a:cubicBezTo>
                  <a:pt x="96517" y="965573"/>
                  <a:pt x="94208" y="942696"/>
                  <a:pt x="82193" y="924674"/>
                </a:cubicBezTo>
                <a:lnTo>
                  <a:pt x="61645" y="893852"/>
                </a:lnTo>
                <a:cubicBezTo>
                  <a:pt x="50793" y="861294"/>
                  <a:pt x="53586" y="860662"/>
                  <a:pt x="30822" y="832207"/>
                </a:cubicBezTo>
                <a:cubicBezTo>
                  <a:pt x="24771" y="824643"/>
                  <a:pt x="12174" y="821157"/>
                  <a:pt x="10274" y="811658"/>
                </a:cubicBezTo>
                <a:cubicBezTo>
                  <a:pt x="4901" y="784792"/>
                  <a:pt x="1712" y="743164"/>
                  <a:pt x="0" y="72946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F0805E-8CAC-0048-9AB2-E2CCB9330447}"/>
              </a:ext>
            </a:extLst>
          </p:cNvPr>
          <p:cNvSpPr/>
          <p:nvPr/>
        </p:nvSpPr>
        <p:spPr>
          <a:xfrm>
            <a:off x="9215919" y="1787703"/>
            <a:ext cx="1284270" cy="1304818"/>
          </a:xfrm>
          <a:custGeom>
            <a:avLst/>
            <a:gdLst>
              <a:gd name="connsiteX0" fmla="*/ 626724 w 1284270"/>
              <a:gd name="connsiteY0" fmla="*/ 1273996 h 1304818"/>
              <a:gd name="connsiteX1" fmla="*/ 626724 w 1284270"/>
              <a:gd name="connsiteY1" fmla="*/ 1273996 h 1304818"/>
              <a:gd name="connsiteX2" fmla="*/ 585627 w 1284270"/>
              <a:gd name="connsiteY2" fmla="*/ 1191803 h 1304818"/>
              <a:gd name="connsiteX3" fmla="*/ 565079 w 1284270"/>
              <a:gd name="connsiteY3" fmla="*/ 1171254 h 1304818"/>
              <a:gd name="connsiteX4" fmla="*/ 544530 w 1284270"/>
              <a:gd name="connsiteY4" fmla="*/ 1140432 h 1304818"/>
              <a:gd name="connsiteX5" fmla="*/ 513708 w 1284270"/>
              <a:gd name="connsiteY5" fmla="*/ 1119884 h 1304818"/>
              <a:gd name="connsiteX6" fmla="*/ 493160 w 1284270"/>
              <a:gd name="connsiteY6" fmla="*/ 1099335 h 1304818"/>
              <a:gd name="connsiteX7" fmla="*/ 472611 w 1284270"/>
              <a:gd name="connsiteY7" fmla="*/ 1037690 h 1304818"/>
              <a:gd name="connsiteX8" fmla="*/ 452063 w 1284270"/>
              <a:gd name="connsiteY8" fmla="*/ 719191 h 1304818"/>
              <a:gd name="connsiteX9" fmla="*/ 441789 w 1284270"/>
              <a:gd name="connsiteY9" fmla="*/ 688369 h 1304818"/>
              <a:gd name="connsiteX10" fmla="*/ 400692 w 1284270"/>
              <a:gd name="connsiteY10" fmla="*/ 636998 h 1304818"/>
              <a:gd name="connsiteX11" fmla="*/ 369870 w 1284270"/>
              <a:gd name="connsiteY11" fmla="*/ 585627 h 1304818"/>
              <a:gd name="connsiteX12" fmla="*/ 349321 w 1284270"/>
              <a:gd name="connsiteY12" fmla="*/ 554805 h 1304818"/>
              <a:gd name="connsiteX13" fmla="*/ 287677 w 1284270"/>
              <a:gd name="connsiteY13" fmla="*/ 493160 h 1304818"/>
              <a:gd name="connsiteX14" fmla="*/ 267128 w 1284270"/>
              <a:gd name="connsiteY14" fmla="*/ 472612 h 1304818"/>
              <a:gd name="connsiteX15" fmla="*/ 246580 w 1284270"/>
              <a:gd name="connsiteY15" fmla="*/ 452063 h 1304818"/>
              <a:gd name="connsiteX16" fmla="*/ 215757 w 1284270"/>
              <a:gd name="connsiteY16" fmla="*/ 431515 h 1304818"/>
              <a:gd name="connsiteX17" fmla="*/ 164387 w 1284270"/>
              <a:gd name="connsiteY17" fmla="*/ 380144 h 1304818"/>
              <a:gd name="connsiteX18" fmla="*/ 143838 w 1284270"/>
              <a:gd name="connsiteY18" fmla="*/ 359596 h 1304818"/>
              <a:gd name="connsiteX19" fmla="*/ 92468 w 1284270"/>
              <a:gd name="connsiteY19" fmla="*/ 308225 h 1304818"/>
              <a:gd name="connsiteX20" fmla="*/ 61645 w 1284270"/>
              <a:gd name="connsiteY20" fmla="*/ 246580 h 1304818"/>
              <a:gd name="connsiteX21" fmla="*/ 30823 w 1284270"/>
              <a:gd name="connsiteY21" fmla="*/ 195209 h 1304818"/>
              <a:gd name="connsiteX22" fmla="*/ 10274 w 1284270"/>
              <a:gd name="connsiteY22" fmla="*/ 133564 h 1304818"/>
              <a:gd name="connsiteX23" fmla="*/ 0 w 1284270"/>
              <a:gd name="connsiteY23" fmla="*/ 102742 h 1304818"/>
              <a:gd name="connsiteX24" fmla="*/ 10274 w 1284270"/>
              <a:gd name="connsiteY24" fmla="*/ 61645 h 1304818"/>
              <a:gd name="connsiteX25" fmla="*/ 61645 w 1284270"/>
              <a:gd name="connsiteY25" fmla="*/ 30823 h 1304818"/>
              <a:gd name="connsiteX26" fmla="*/ 133564 w 1284270"/>
              <a:gd name="connsiteY26" fmla="*/ 0 h 1304818"/>
              <a:gd name="connsiteX27" fmla="*/ 945223 w 1284270"/>
              <a:gd name="connsiteY27" fmla="*/ 10275 h 1304818"/>
              <a:gd name="connsiteX28" fmla="*/ 1078787 w 1284270"/>
              <a:gd name="connsiteY28" fmla="*/ 30823 h 1304818"/>
              <a:gd name="connsiteX29" fmla="*/ 1109609 w 1284270"/>
              <a:gd name="connsiteY29" fmla="*/ 41097 h 1304818"/>
              <a:gd name="connsiteX30" fmla="*/ 1160980 w 1284270"/>
              <a:gd name="connsiteY30" fmla="*/ 82194 h 1304818"/>
              <a:gd name="connsiteX31" fmla="*/ 1181528 w 1284270"/>
              <a:gd name="connsiteY31" fmla="*/ 113016 h 1304818"/>
              <a:gd name="connsiteX32" fmla="*/ 1191802 w 1284270"/>
              <a:gd name="connsiteY32" fmla="*/ 143839 h 1304818"/>
              <a:gd name="connsiteX33" fmla="*/ 1202077 w 1284270"/>
              <a:gd name="connsiteY33" fmla="*/ 184935 h 1304818"/>
              <a:gd name="connsiteX34" fmla="*/ 1222625 w 1284270"/>
              <a:gd name="connsiteY34" fmla="*/ 215758 h 1304818"/>
              <a:gd name="connsiteX35" fmla="*/ 1243173 w 1284270"/>
              <a:gd name="connsiteY35" fmla="*/ 318499 h 1304818"/>
              <a:gd name="connsiteX36" fmla="*/ 1253447 w 1284270"/>
              <a:gd name="connsiteY36" fmla="*/ 369870 h 1304818"/>
              <a:gd name="connsiteX37" fmla="*/ 1273996 w 1284270"/>
              <a:gd name="connsiteY37" fmla="*/ 513708 h 1304818"/>
              <a:gd name="connsiteX38" fmla="*/ 1284270 w 1284270"/>
              <a:gd name="connsiteY38" fmla="*/ 698643 h 1304818"/>
              <a:gd name="connsiteX39" fmla="*/ 1263721 w 1284270"/>
              <a:gd name="connsiteY39" fmla="*/ 945223 h 1304818"/>
              <a:gd name="connsiteX40" fmla="*/ 1243173 w 1284270"/>
              <a:gd name="connsiteY40" fmla="*/ 1006868 h 1304818"/>
              <a:gd name="connsiteX41" fmla="*/ 1232899 w 1284270"/>
              <a:gd name="connsiteY41" fmla="*/ 1037690 h 1304818"/>
              <a:gd name="connsiteX42" fmla="*/ 1181528 w 1284270"/>
              <a:gd name="connsiteY42" fmla="*/ 1109609 h 1304818"/>
              <a:gd name="connsiteX43" fmla="*/ 1109609 w 1284270"/>
              <a:gd name="connsiteY43" fmla="*/ 1191803 h 1304818"/>
              <a:gd name="connsiteX44" fmla="*/ 1078787 w 1284270"/>
              <a:gd name="connsiteY44" fmla="*/ 1212351 h 1304818"/>
              <a:gd name="connsiteX45" fmla="*/ 1027416 w 1284270"/>
              <a:gd name="connsiteY45" fmla="*/ 1243173 h 1304818"/>
              <a:gd name="connsiteX46" fmla="*/ 1006868 w 1284270"/>
              <a:gd name="connsiteY46" fmla="*/ 1263722 h 1304818"/>
              <a:gd name="connsiteX47" fmla="*/ 945223 w 1284270"/>
              <a:gd name="connsiteY47" fmla="*/ 1284270 h 1304818"/>
              <a:gd name="connsiteX48" fmla="*/ 821933 w 1284270"/>
              <a:gd name="connsiteY48" fmla="*/ 1304818 h 1304818"/>
              <a:gd name="connsiteX49" fmla="*/ 657546 w 1284270"/>
              <a:gd name="connsiteY49" fmla="*/ 1294544 h 1304818"/>
              <a:gd name="connsiteX50" fmla="*/ 626724 w 1284270"/>
              <a:gd name="connsiteY50" fmla="*/ 1284270 h 1304818"/>
              <a:gd name="connsiteX51" fmla="*/ 626724 w 1284270"/>
              <a:gd name="connsiteY51" fmla="*/ 1273996 h 130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84270" h="1304818">
                <a:moveTo>
                  <a:pt x="626724" y="1273996"/>
                </a:moveTo>
                <a:lnTo>
                  <a:pt x="626724" y="1273996"/>
                </a:lnTo>
                <a:cubicBezTo>
                  <a:pt x="613025" y="1246598"/>
                  <a:pt x="601387" y="1218069"/>
                  <a:pt x="585627" y="1191803"/>
                </a:cubicBezTo>
                <a:cubicBezTo>
                  <a:pt x="580643" y="1183497"/>
                  <a:pt x="571130" y="1178818"/>
                  <a:pt x="565079" y="1171254"/>
                </a:cubicBezTo>
                <a:cubicBezTo>
                  <a:pt x="557365" y="1161612"/>
                  <a:pt x="553261" y="1149163"/>
                  <a:pt x="544530" y="1140432"/>
                </a:cubicBezTo>
                <a:cubicBezTo>
                  <a:pt x="535799" y="1131701"/>
                  <a:pt x="523350" y="1127598"/>
                  <a:pt x="513708" y="1119884"/>
                </a:cubicBezTo>
                <a:cubicBezTo>
                  <a:pt x="506144" y="1113833"/>
                  <a:pt x="500009" y="1106185"/>
                  <a:pt x="493160" y="1099335"/>
                </a:cubicBezTo>
                <a:cubicBezTo>
                  <a:pt x="486310" y="1078787"/>
                  <a:pt x="473413" y="1059335"/>
                  <a:pt x="472611" y="1037690"/>
                </a:cubicBezTo>
                <a:cubicBezTo>
                  <a:pt x="466376" y="869344"/>
                  <a:pt x="484082" y="831260"/>
                  <a:pt x="452063" y="719191"/>
                </a:cubicBezTo>
                <a:cubicBezTo>
                  <a:pt x="449088" y="708778"/>
                  <a:pt x="446632" y="698055"/>
                  <a:pt x="441789" y="688369"/>
                </a:cubicBezTo>
                <a:cubicBezTo>
                  <a:pt x="428827" y="662445"/>
                  <a:pt x="419807" y="656112"/>
                  <a:pt x="400692" y="636998"/>
                </a:cubicBezTo>
                <a:cubicBezTo>
                  <a:pt x="382851" y="583475"/>
                  <a:pt x="402104" y="625919"/>
                  <a:pt x="369870" y="585627"/>
                </a:cubicBezTo>
                <a:cubicBezTo>
                  <a:pt x="362156" y="575985"/>
                  <a:pt x="357525" y="564034"/>
                  <a:pt x="349321" y="554805"/>
                </a:cubicBezTo>
                <a:cubicBezTo>
                  <a:pt x="330015" y="533086"/>
                  <a:pt x="308225" y="513708"/>
                  <a:pt x="287677" y="493160"/>
                </a:cubicBezTo>
                <a:lnTo>
                  <a:pt x="267128" y="472612"/>
                </a:lnTo>
                <a:cubicBezTo>
                  <a:pt x="260278" y="465762"/>
                  <a:pt x="254640" y="457436"/>
                  <a:pt x="246580" y="452063"/>
                </a:cubicBezTo>
                <a:cubicBezTo>
                  <a:pt x="236306" y="445214"/>
                  <a:pt x="225050" y="439646"/>
                  <a:pt x="215757" y="431515"/>
                </a:cubicBezTo>
                <a:cubicBezTo>
                  <a:pt x="197532" y="415568"/>
                  <a:pt x="181511" y="397268"/>
                  <a:pt x="164387" y="380144"/>
                </a:cubicBezTo>
                <a:cubicBezTo>
                  <a:pt x="157537" y="373294"/>
                  <a:pt x="149211" y="367656"/>
                  <a:pt x="143838" y="359596"/>
                </a:cubicBezTo>
                <a:cubicBezTo>
                  <a:pt x="116441" y="318499"/>
                  <a:pt x="133564" y="335622"/>
                  <a:pt x="92468" y="308225"/>
                </a:cubicBezTo>
                <a:cubicBezTo>
                  <a:pt x="66639" y="230747"/>
                  <a:pt x="101482" y="326255"/>
                  <a:pt x="61645" y="246580"/>
                </a:cubicBezTo>
                <a:cubicBezTo>
                  <a:pt x="34971" y="193231"/>
                  <a:pt x="70958" y="235346"/>
                  <a:pt x="30823" y="195209"/>
                </a:cubicBezTo>
                <a:lnTo>
                  <a:pt x="10274" y="133564"/>
                </a:lnTo>
                <a:lnTo>
                  <a:pt x="0" y="102742"/>
                </a:lnTo>
                <a:cubicBezTo>
                  <a:pt x="3425" y="89043"/>
                  <a:pt x="3959" y="74275"/>
                  <a:pt x="10274" y="61645"/>
                </a:cubicBezTo>
                <a:cubicBezTo>
                  <a:pt x="23652" y="34889"/>
                  <a:pt x="38212" y="42539"/>
                  <a:pt x="61645" y="30823"/>
                </a:cubicBezTo>
                <a:cubicBezTo>
                  <a:pt x="132600" y="-4654"/>
                  <a:pt x="48032" y="21385"/>
                  <a:pt x="133564" y="0"/>
                </a:cubicBezTo>
                <a:lnTo>
                  <a:pt x="945223" y="10275"/>
                </a:lnTo>
                <a:cubicBezTo>
                  <a:pt x="960587" y="10632"/>
                  <a:pt x="1059646" y="27633"/>
                  <a:pt x="1078787" y="30823"/>
                </a:cubicBezTo>
                <a:cubicBezTo>
                  <a:pt x="1089061" y="34248"/>
                  <a:pt x="1099923" y="36254"/>
                  <a:pt x="1109609" y="41097"/>
                </a:cubicBezTo>
                <a:cubicBezTo>
                  <a:pt x="1127413" y="49999"/>
                  <a:pt x="1148237" y="66264"/>
                  <a:pt x="1160980" y="82194"/>
                </a:cubicBezTo>
                <a:cubicBezTo>
                  <a:pt x="1168694" y="91836"/>
                  <a:pt x="1174679" y="102742"/>
                  <a:pt x="1181528" y="113016"/>
                </a:cubicBezTo>
                <a:cubicBezTo>
                  <a:pt x="1184953" y="123290"/>
                  <a:pt x="1188827" y="133426"/>
                  <a:pt x="1191802" y="143839"/>
                </a:cubicBezTo>
                <a:cubicBezTo>
                  <a:pt x="1195681" y="157416"/>
                  <a:pt x="1196515" y="171956"/>
                  <a:pt x="1202077" y="184935"/>
                </a:cubicBezTo>
                <a:cubicBezTo>
                  <a:pt x="1206941" y="196285"/>
                  <a:pt x="1215776" y="205484"/>
                  <a:pt x="1222625" y="215758"/>
                </a:cubicBezTo>
                <a:lnTo>
                  <a:pt x="1243173" y="318499"/>
                </a:lnTo>
                <a:cubicBezTo>
                  <a:pt x="1246598" y="335623"/>
                  <a:pt x="1251281" y="352542"/>
                  <a:pt x="1253447" y="369870"/>
                </a:cubicBezTo>
                <a:cubicBezTo>
                  <a:pt x="1266305" y="472734"/>
                  <a:pt x="1259181" y="424828"/>
                  <a:pt x="1273996" y="513708"/>
                </a:cubicBezTo>
                <a:cubicBezTo>
                  <a:pt x="1277421" y="575353"/>
                  <a:pt x="1284270" y="636903"/>
                  <a:pt x="1284270" y="698643"/>
                </a:cubicBezTo>
                <a:cubicBezTo>
                  <a:pt x="1284270" y="755583"/>
                  <a:pt x="1283776" y="871688"/>
                  <a:pt x="1263721" y="945223"/>
                </a:cubicBezTo>
                <a:cubicBezTo>
                  <a:pt x="1258022" y="966120"/>
                  <a:pt x="1250022" y="986320"/>
                  <a:pt x="1243173" y="1006868"/>
                </a:cubicBezTo>
                <a:cubicBezTo>
                  <a:pt x="1239748" y="1017142"/>
                  <a:pt x="1238906" y="1028679"/>
                  <a:pt x="1232899" y="1037690"/>
                </a:cubicBezTo>
                <a:cubicBezTo>
                  <a:pt x="1184474" y="1110331"/>
                  <a:pt x="1245247" y="1020403"/>
                  <a:pt x="1181528" y="1109609"/>
                </a:cubicBezTo>
                <a:cubicBezTo>
                  <a:pt x="1156841" y="1144170"/>
                  <a:pt x="1151485" y="1163886"/>
                  <a:pt x="1109609" y="1191803"/>
                </a:cubicBezTo>
                <a:cubicBezTo>
                  <a:pt x="1099335" y="1198652"/>
                  <a:pt x="1088429" y="1204637"/>
                  <a:pt x="1078787" y="1212351"/>
                </a:cubicBezTo>
                <a:cubicBezTo>
                  <a:pt x="1038493" y="1244586"/>
                  <a:pt x="1080941" y="1225331"/>
                  <a:pt x="1027416" y="1243173"/>
                </a:cubicBezTo>
                <a:cubicBezTo>
                  <a:pt x="1020567" y="1250023"/>
                  <a:pt x="1015532" y="1259390"/>
                  <a:pt x="1006868" y="1263722"/>
                </a:cubicBezTo>
                <a:cubicBezTo>
                  <a:pt x="987495" y="1273409"/>
                  <a:pt x="965771" y="1277421"/>
                  <a:pt x="945223" y="1284270"/>
                </a:cubicBezTo>
                <a:cubicBezTo>
                  <a:pt x="884980" y="1304350"/>
                  <a:pt x="925161" y="1293348"/>
                  <a:pt x="821933" y="1304818"/>
                </a:cubicBezTo>
                <a:cubicBezTo>
                  <a:pt x="767137" y="1301393"/>
                  <a:pt x="712147" y="1300291"/>
                  <a:pt x="657546" y="1294544"/>
                </a:cubicBezTo>
                <a:cubicBezTo>
                  <a:pt x="646776" y="1293410"/>
                  <a:pt x="635388" y="1290768"/>
                  <a:pt x="626724" y="1284270"/>
                </a:cubicBezTo>
                <a:cubicBezTo>
                  <a:pt x="620598" y="1279675"/>
                  <a:pt x="626724" y="1275708"/>
                  <a:pt x="626724" y="1273996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039569-595F-E541-A432-C211B5AF5458}"/>
              </a:ext>
            </a:extLst>
          </p:cNvPr>
          <p:cNvCxnSpPr/>
          <p:nvPr/>
        </p:nvCxnSpPr>
        <p:spPr>
          <a:xfrm>
            <a:off x="9400854" y="3576622"/>
            <a:ext cx="910077" cy="1325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8D737D-9FFD-7149-B337-1B6D246D4EDC}"/>
              </a:ext>
            </a:extLst>
          </p:cNvPr>
          <p:cNvCxnSpPr>
            <a:cxnSpLocks/>
          </p:cNvCxnSpPr>
          <p:nvPr/>
        </p:nvCxnSpPr>
        <p:spPr>
          <a:xfrm>
            <a:off x="9552587" y="2645889"/>
            <a:ext cx="749416" cy="98673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2C06BD6-27F9-264D-9C27-D1047644B9EC}"/>
                  </a:ext>
                </a:extLst>
              </p:cNvPr>
              <p:cNvSpPr/>
              <p:nvPr/>
            </p:nvSpPr>
            <p:spPr>
              <a:xfrm>
                <a:off x="10302003" y="3534816"/>
                <a:ext cx="1587935" cy="304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2C06BD6-27F9-264D-9C27-D1047644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03" y="3534816"/>
                <a:ext cx="1587935" cy="3043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3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" grpId="0" animBg="1"/>
      <p:bldP spid="3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E0E2-163F-F94E-BAFC-33905B9F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1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Distance between a point and a plane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C3FB-850E-924E-9E3B-330BFDD1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A867B-7F56-9244-9EFA-5E125F0A33AA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7A77-1862-8143-8D19-2DF68DEB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3D7A-DFE8-0040-8240-C6798CC1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3A2CD-5BDD-6049-8D42-2C9D94E2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8146A-CC1F-014F-B8B7-F4930C9BADCE}"/>
                  </a:ext>
                </a:extLst>
              </p:cNvPr>
              <p:cNvSpPr txBox="1"/>
              <p:nvPr/>
            </p:nvSpPr>
            <p:spPr>
              <a:xfrm>
                <a:off x="838200" y="1311007"/>
                <a:ext cx="22546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To a plane: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8146A-CC1F-014F-B8B7-F4930C9B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1007"/>
                <a:ext cx="2254656" cy="338554"/>
              </a:xfrm>
              <a:prstGeom prst="rect">
                <a:avLst/>
              </a:prstGeom>
              <a:blipFill>
                <a:blip r:embed="rId3"/>
                <a:stretch>
                  <a:fillRect l="-1117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93ACE-C40E-CE4F-B23B-A1B7B0A2FA52}"/>
                  </a:ext>
                </a:extLst>
              </p:cNvPr>
              <p:cNvSpPr txBox="1"/>
              <p:nvPr/>
            </p:nvSpPr>
            <p:spPr>
              <a:xfrm>
                <a:off x="838200" y="1649561"/>
                <a:ext cx="3372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Vector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is perpendicular to the plane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93ACE-C40E-CE4F-B23B-A1B7B0A2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9561"/>
                <a:ext cx="3372911" cy="338554"/>
              </a:xfrm>
              <a:prstGeom prst="rect">
                <a:avLst/>
              </a:prstGeom>
              <a:blipFill>
                <a:blip r:embed="rId4"/>
                <a:stretch>
                  <a:fillRect l="-74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57B8C8-AF65-AA42-9D6C-9322235105AF}"/>
              </a:ext>
            </a:extLst>
          </p:cNvPr>
          <p:cNvSpPr txBox="1"/>
          <p:nvPr/>
        </p:nvSpPr>
        <p:spPr>
          <a:xfrm>
            <a:off x="838200" y="2029687"/>
            <a:ext cx="658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7DE6C8-1D64-5842-A752-ABC236D43DBF}"/>
              </a:ext>
            </a:extLst>
          </p:cNvPr>
          <p:cNvGrpSpPr/>
          <p:nvPr/>
        </p:nvGrpSpPr>
        <p:grpSpPr>
          <a:xfrm>
            <a:off x="500966" y="2495275"/>
            <a:ext cx="2898554" cy="2512124"/>
            <a:chOff x="500966" y="2495275"/>
            <a:chExt cx="2898554" cy="25121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D72336-5811-8541-BE06-E37854115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30" y="2859225"/>
              <a:ext cx="0" cy="17634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1B931FC-CD31-E14A-B0C4-F1432B310A42}"/>
                </a:ext>
              </a:extLst>
            </p:cNvPr>
            <p:cNvCxnSpPr>
              <a:cxnSpLocks/>
            </p:cNvCxnSpPr>
            <p:nvPr/>
          </p:nvCxnSpPr>
          <p:spPr>
            <a:xfrm>
              <a:off x="1054830" y="4622678"/>
              <a:ext cx="194688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6EA2C9-960D-3442-8138-2DBA552E42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812" y="3218454"/>
              <a:ext cx="1477735" cy="152242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755856-BB99-4B4F-B794-B6BD1B9FDD1C}"/>
                    </a:ext>
                  </a:extLst>
                </p:cNvPr>
                <p:cNvSpPr/>
                <p:nvPr/>
              </p:nvSpPr>
              <p:spPr>
                <a:xfrm>
                  <a:off x="3001719" y="4453401"/>
                  <a:ext cx="39780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755856-BB99-4B4F-B794-B6BD1B9FD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719" y="4453401"/>
                  <a:ext cx="39780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469282-37F6-DB44-A3D9-CC44CDEF92E3}"/>
                    </a:ext>
                  </a:extLst>
                </p:cNvPr>
                <p:cNvSpPr/>
                <p:nvPr/>
              </p:nvSpPr>
              <p:spPr>
                <a:xfrm>
                  <a:off x="838200" y="2495275"/>
                  <a:ext cx="40197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469282-37F6-DB44-A3D9-CC44CDEF9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495275"/>
                  <a:ext cx="40197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0B1E19-8B3E-C847-A856-092218C8B933}"/>
                    </a:ext>
                  </a:extLst>
                </p:cNvPr>
                <p:cNvSpPr txBox="1"/>
                <p:nvPr/>
              </p:nvSpPr>
              <p:spPr>
                <a:xfrm>
                  <a:off x="2101462" y="4791955"/>
                  <a:ext cx="4231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(1,0)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D0B1E19-8B3E-C847-A856-092218C8B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462" y="4791955"/>
                  <a:ext cx="423193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429" r="-14286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6DCD5A9-4ABD-D943-AE68-F9A7CBDB0AEF}"/>
                    </a:ext>
                  </a:extLst>
                </p:cNvPr>
                <p:cNvSpPr txBox="1"/>
                <p:nvPr/>
              </p:nvSpPr>
              <p:spPr>
                <a:xfrm>
                  <a:off x="500966" y="3229344"/>
                  <a:ext cx="4231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6DCD5A9-4ABD-D943-AE68-F9A7CBDB0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66" y="3229344"/>
                  <a:ext cx="423193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1429" r="-11429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53D24F-ACEE-BD4B-B668-AB92D0EB1E11}"/>
                  </a:ext>
                </a:extLst>
              </p:cNvPr>
              <p:cNvSpPr txBox="1"/>
              <p:nvPr/>
            </p:nvSpPr>
            <p:spPr>
              <a:xfrm>
                <a:off x="968812" y="5107581"/>
                <a:ext cx="18907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Plane: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53D24F-ACEE-BD4B-B668-AB92D0EB1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2" y="5107581"/>
                <a:ext cx="1890710" cy="307777"/>
              </a:xfrm>
              <a:prstGeom prst="rect">
                <a:avLst/>
              </a:prstGeom>
              <a:blipFill>
                <a:blip r:embed="rId9"/>
                <a:stretch>
                  <a:fillRect l="-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FE251-3756-DD4A-ADAF-D0E3742D9559}"/>
              </a:ext>
            </a:extLst>
          </p:cNvPr>
          <p:cNvCxnSpPr>
            <a:cxnSpLocks/>
          </p:cNvCxnSpPr>
          <p:nvPr/>
        </p:nvCxnSpPr>
        <p:spPr>
          <a:xfrm flipV="1">
            <a:off x="1634491" y="3567799"/>
            <a:ext cx="331037" cy="34203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55C5F8-BB6F-554E-B125-4EF0C85325CD}"/>
                  </a:ext>
                </a:extLst>
              </p:cNvPr>
              <p:cNvSpPr/>
              <p:nvPr/>
            </p:nvSpPr>
            <p:spPr>
              <a:xfrm>
                <a:off x="1510612" y="3260022"/>
                <a:ext cx="9805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=(1,1)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55C5F8-BB6F-554E-B125-4EF0C8532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12" y="3260022"/>
                <a:ext cx="980588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FD69F1-B514-5348-A61E-846BA6265CBA}"/>
                  </a:ext>
                </a:extLst>
              </p:cNvPr>
              <p:cNvSpPr txBox="1"/>
              <p:nvPr/>
            </p:nvSpPr>
            <p:spPr>
              <a:xfrm>
                <a:off x="5796642" y="1311007"/>
                <a:ext cx="3161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 an arbitrary 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FD69F1-B514-5348-A61E-846BA6265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42" y="1311007"/>
                <a:ext cx="3161315" cy="338554"/>
              </a:xfrm>
              <a:prstGeom prst="rect">
                <a:avLst/>
              </a:prstGeom>
              <a:blipFill>
                <a:blip r:embed="rId11"/>
                <a:stretch>
                  <a:fillRect l="-80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53F063-223A-294E-9865-9A6E3CD09A40}"/>
              </a:ext>
            </a:extLst>
          </p:cNvPr>
          <p:cNvSpPr/>
          <p:nvPr/>
        </p:nvSpPr>
        <p:spPr>
          <a:xfrm>
            <a:off x="6508717" y="4143034"/>
            <a:ext cx="4898480" cy="1347167"/>
          </a:xfrm>
          <a:prstGeom prst="parallelogram">
            <a:avLst>
              <a:gd name="adj" fmla="val 99380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9CFCA-F86D-E340-B5C4-84EBB7FE3E39}"/>
              </a:ext>
            </a:extLst>
          </p:cNvPr>
          <p:cNvSpPr txBox="1"/>
          <p:nvPr/>
        </p:nvSpPr>
        <p:spPr>
          <a:xfrm>
            <a:off x="5796642" y="1838810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Take any two points on the plane: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5D07673-59FE-044C-B01A-4522EFB5F9DD}"/>
              </a:ext>
            </a:extLst>
          </p:cNvPr>
          <p:cNvSpPr/>
          <p:nvPr/>
        </p:nvSpPr>
        <p:spPr>
          <a:xfrm>
            <a:off x="8165975" y="5052547"/>
            <a:ext cx="106136" cy="10613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4F01F1-D764-A24F-B8B8-2866994B98AD}"/>
              </a:ext>
            </a:extLst>
          </p:cNvPr>
          <p:cNvSpPr/>
          <p:nvPr/>
        </p:nvSpPr>
        <p:spPr>
          <a:xfrm>
            <a:off x="9081736" y="4571778"/>
            <a:ext cx="106136" cy="10613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D066A3-9ED8-EC45-8D69-0A9C0BDE71F4}"/>
                  </a:ext>
                </a:extLst>
              </p:cNvPr>
              <p:cNvSpPr txBox="1"/>
              <p:nvPr/>
            </p:nvSpPr>
            <p:spPr>
              <a:xfrm>
                <a:off x="5984513" y="2301634"/>
                <a:ext cx="12195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D066A3-9ED8-EC45-8D69-0A9C0BDE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13" y="2301634"/>
                <a:ext cx="1219565" cy="246221"/>
              </a:xfrm>
              <a:prstGeom prst="rect">
                <a:avLst/>
              </a:prstGeom>
              <a:blipFill>
                <a:blip r:embed="rId12"/>
                <a:stretch>
                  <a:fillRect l="-1031" r="-30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4AF9E1-A97E-224F-B390-E0DB7385FD5A}"/>
                  </a:ext>
                </a:extLst>
              </p:cNvPr>
              <p:cNvSpPr txBox="1"/>
              <p:nvPr/>
            </p:nvSpPr>
            <p:spPr>
              <a:xfrm>
                <a:off x="7923681" y="2301633"/>
                <a:ext cx="12724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4AF9E1-A97E-224F-B390-E0DB7385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1" y="2301633"/>
                <a:ext cx="1272463" cy="246221"/>
              </a:xfrm>
              <a:prstGeom prst="rect">
                <a:avLst/>
              </a:prstGeom>
              <a:blipFill>
                <a:blip r:embed="rId13"/>
                <a:stretch>
                  <a:fillRect l="-2000" r="-30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A8AA07-ADFD-A842-B77B-D13A0DADC2BD}"/>
                  </a:ext>
                </a:extLst>
              </p:cNvPr>
              <p:cNvSpPr/>
              <p:nvPr/>
            </p:nvSpPr>
            <p:spPr>
              <a:xfrm>
                <a:off x="8165975" y="5116251"/>
                <a:ext cx="3930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A8AA07-ADFD-A842-B77B-D13A0DADC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975" y="5116251"/>
                <a:ext cx="393056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298CA5F-26F6-A24E-A3F4-AC6520359FC9}"/>
                  </a:ext>
                </a:extLst>
              </p:cNvPr>
              <p:cNvSpPr/>
              <p:nvPr/>
            </p:nvSpPr>
            <p:spPr>
              <a:xfrm>
                <a:off x="9025756" y="4641218"/>
                <a:ext cx="4459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298CA5F-26F6-A24E-A3F4-AC6520359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756" y="4641218"/>
                <a:ext cx="445956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C64B07-3CA4-3046-86C7-70253F36BECA}"/>
              </a:ext>
            </a:extLst>
          </p:cNvPr>
          <p:cNvCxnSpPr>
            <a:stCxn id="31" idx="7"/>
            <a:endCxn id="32" idx="2"/>
          </p:cNvCxnSpPr>
          <p:nvPr/>
        </p:nvCxnSpPr>
        <p:spPr>
          <a:xfrm flipV="1">
            <a:off x="8256568" y="4624846"/>
            <a:ext cx="825168" cy="44324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3C4036-8686-6E45-8208-67B52BB19534}"/>
              </a:ext>
            </a:extLst>
          </p:cNvPr>
          <p:cNvCxnSpPr/>
          <p:nvPr/>
        </p:nvCxnSpPr>
        <p:spPr>
          <a:xfrm flipV="1">
            <a:off x="8560201" y="3884044"/>
            <a:ext cx="0" cy="102130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0CB027-4FA5-2242-82D0-974CED8C6F8C}"/>
                  </a:ext>
                </a:extLst>
              </p:cNvPr>
              <p:cNvSpPr txBox="1"/>
              <p:nvPr/>
            </p:nvSpPr>
            <p:spPr>
              <a:xfrm>
                <a:off x="8272111" y="3806073"/>
                <a:ext cx="2048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0CB027-4FA5-2242-82D0-974CED8C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11" y="3806073"/>
                <a:ext cx="204800" cy="246221"/>
              </a:xfrm>
              <a:prstGeom prst="rect">
                <a:avLst/>
              </a:prstGeom>
              <a:blipFill>
                <a:blip r:embed="rId16"/>
                <a:stretch>
                  <a:fillRect l="-5882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1E698-E9FD-C74D-9CDB-531EDF8ED2C6}"/>
                  </a:ext>
                </a:extLst>
              </p:cNvPr>
              <p:cNvSpPr txBox="1"/>
              <p:nvPr/>
            </p:nvSpPr>
            <p:spPr>
              <a:xfrm>
                <a:off x="6743039" y="2780537"/>
                <a:ext cx="15290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A1E698-E9FD-C74D-9CDB-531EDF8ED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780537"/>
                <a:ext cx="1529072" cy="246221"/>
              </a:xfrm>
              <a:prstGeom prst="rect">
                <a:avLst/>
              </a:prstGeom>
              <a:blipFill>
                <a:blip r:embed="rId17"/>
                <a:stretch>
                  <a:fillRect l="-826" t="-5000" r="-247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33233579-37EE-744D-9808-066C60CAA84B}"/>
              </a:ext>
            </a:extLst>
          </p:cNvPr>
          <p:cNvSpPr/>
          <p:nvPr/>
        </p:nvSpPr>
        <p:spPr>
          <a:xfrm>
            <a:off x="6043352" y="2774527"/>
            <a:ext cx="465365" cy="29420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5E5261-1579-4242-BC67-0FCD2D8D3B62}"/>
                  </a:ext>
                </a:extLst>
              </p:cNvPr>
              <p:cNvSpPr txBox="1"/>
              <p:nvPr/>
            </p:nvSpPr>
            <p:spPr>
              <a:xfrm>
                <a:off x="8506433" y="3005419"/>
                <a:ext cx="36521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600" dirty="0"/>
                  <a:t> is any vector on the plane </a:t>
                </a:r>
              </a:p>
              <a:p>
                <a:r>
                  <a:rPr lang="en-US" sz="1600" dirty="0"/>
                  <a:t>thus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sz="1600" dirty="0"/>
                  <a:t>is perpendicular to the plane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5E5261-1579-4242-BC67-0FCD2D8D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433" y="3005419"/>
                <a:ext cx="3652156" cy="584775"/>
              </a:xfrm>
              <a:prstGeom prst="rect">
                <a:avLst/>
              </a:prstGeom>
              <a:blipFill>
                <a:blip r:embed="rId18"/>
                <a:stretch>
                  <a:fillRect l="-694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8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  <p:bldP spid="27" grpId="0"/>
      <p:bldP spid="28" grpId="0"/>
      <p:bldP spid="29" grpId="0" animBg="1"/>
      <p:bldP spid="30" grpId="0"/>
      <p:bldP spid="31" grpId="0" animBg="1"/>
      <p:bldP spid="32" grpId="0" animBg="1"/>
      <p:bldP spid="33" grpId="0"/>
      <p:bldP spid="34" grpId="0"/>
      <p:bldP spid="35" grpId="0"/>
      <p:bldP spid="36" grpId="0"/>
      <p:bldP spid="41" grpId="0"/>
      <p:bldP spid="42" grpId="0"/>
      <p:bldP spid="43" grpId="0" animBg="1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1579</Words>
  <Application>Microsoft Macintosh PowerPoint</Application>
  <PresentationFormat>Widescreen</PresentationFormat>
  <Paragraphs>292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22: Support Vector Machine</vt:lpstr>
      <vt:lpstr>Outline</vt:lpstr>
      <vt:lpstr>Introduction</vt:lpstr>
      <vt:lpstr>Classification problem = drawing a decision boundary</vt:lpstr>
      <vt:lpstr>Another way of viewing the linear separation</vt:lpstr>
      <vt:lpstr>Margin and the performance of a classifier</vt:lpstr>
      <vt:lpstr>Notations</vt:lpstr>
      <vt:lpstr>Notations – additional constraint</vt:lpstr>
      <vt:lpstr>Distance between a point and a plane</vt:lpstr>
      <vt:lpstr>Distance between a point and a plane</vt:lpstr>
      <vt:lpstr>Optimization problem</vt:lpstr>
      <vt:lpstr>Solve the constrained optimization problem</vt:lpstr>
      <vt:lpstr>Solve the constrained optimization problem (cont.)</vt:lpstr>
      <vt:lpstr>Substituting</vt:lpstr>
      <vt:lpstr>Solve the optimization using quadratic programming (QP)</vt:lpstr>
      <vt:lpstr>What does QP give us?</vt:lpstr>
      <vt:lpstr>Support vectors</vt:lpstr>
      <vt:lpstr>What about data that are not linearly separable?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Support Vector Machine</dc:title>
  <dc:creator>Microsoft Office User</dc:creator>
  <cp:lastModifiedBy>Yang Xu</cp:lastModifiedBy>
  <cp:revision>283</cp:revision>
  <dcterms:created xsi:type="dcterms:W3CDTF">2018-11-19T17:26:36Z</dcterms:created>
  <dcterms:modified xsi:type="dcterms:W3CDTF">2018-11-20T09:17:31Z</dcterms:modified>
</cp:coreProperties>
</file>